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9"/>
  </p:notesMasterIdLst>
  <p:sldIdLst>
    <p:sldId id="272" r:id="rId2"/>
    <p:sldId id="275" r:id="rId3"/>
    <p:sldId id="281" r:id="rId4"/>
    <p:sldId id="282" r:id="rId5"/>
    <p:sldId id="283" r:id="rId6"/>
    <p:sldId id="279" r:id="rId7"/>
    <p:sldId id="284" r:id="rId8"/>
    <p:sldId id="276" r:id="rId9"/>
    <p:sldId id="285" r:id="rId10"/>
    <p:sldId id="295" r:id="rId11"/>
    <p:sldId id="280" r:id="rId12"/>
    <p:sldId id="277" r:id="rId13"/>
    <p:sldId id="289" r:id="rId14"/>
    <p:sldId id="290" r:id="rId15"/>
    <p:sldId id="286" r:id="rId16"/>
    <p:sldId id="292" r:id="rId17"/>
    <p:sldId id="291" r:id="rId18"/>
    <p:sldId id="294" r:id="rId19"/>
    <p:sldId id="287" r:id="rId20"/>
    <p:sldId id="296" r:id="rId21"/>
    <p:sldId id="297" r:id="rId22"/>
    <p:sldId id="298" r:id="rId23"/>
    <p:sldId id="288" r:id="rId24"/>
    <p:sldId id="299" r:id="rId25"/>
    <p:sldId id="293" r:id="rId26"/>
    <p:sldId id="301" r:id="rId27"/>
    <p:sldId id="302" r:id="rId28"/>
    <p:sldId id="310" r:id="rId29"/>
    <p:sldId id="303" r:id="rId30"/>
    <p:sldId id="304" r:id="rId31"/>
    <p:sldId id="307" r:id="rId32"/>
    <p:sldId id="308" r:id="rId33"/>
    <p:sldId id="309" r:id="rId34"/>
    <p:sldId id="305" r:id="rId35"/>
    <p:sldId id="300" r:id="rId36"/>
    <p:sldId id="261" r:id="rId37"/>
    <p:sldId id="306" r:id="rId38"/>
  </p:sldIdLst>
  <p:sldSz cx="12192000" cy="6858000"/>
  <p:notesSz cx="6808788" cy="99425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0" roundtripDataSignature="AMtx7mgchedm2nWY7TsZzWqDjlF4diEx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  <a:srgbClr val="1F3864"/>
    <a:srgbClr val="7E30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2623" autoAdjust="0"/>
  </p:normalViewPr>
  <p:slideViewPr>
    <p:cSldViewPr snapToGrid="0">
      <p:cViewPr varScale="1">
        <p:scale>
          <a:sx n="84" d="100"/>
          <a:sy n="84" d="100"/>
        </p:scale>
        <p:origin x="816" y="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50475" cy="498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6737" y="0"/>
            <a:ext cx="2950475" cy="498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22275" y="1243013"/>
            <a:ext cx="5964238" cy="3355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0879" y="4784835"/>
            <a:ext cx="5447030" cy="3914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43662"/>
            <a:ext cx="2950475" cy="498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6737" y="9443662"/>
            <a:ext cx="2950475" cy="498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:notes"/>
          <p:cNvSpPr txBox="1">
            <a:spLocks noGrp="1"/>
          </p:cNvSpPr>
          <p:nvPr>
            <p:ph type="body" idx="1"/>
          </p:nvPr>
        </p:nvSpPr>
        <p:spPr>
          <a:xfrm>
            <a:off x="680879" y="4784835"/>
            <a:ext cx="5447030" cy="39148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4238" cy="3355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4617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0879" y="4784835"/>
            <a:ext cx="5447030" cy="39148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dirty="0"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4238" cy="3355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6335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0879" y="4784835"/>
            <a:ext cx="5447030" cy="39148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4238" cy="3355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83437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:notes"/>
          <p:cNvSpPr txBox="1">
            <a:spLocks noGrp="1"/>
          </p:cNvSpPr>
          <p:nvPr>
            <p:ph type="body" idx="1"/>
          </p:nvPr>
        </p:nvSpPr>
        <p:spPr>
          <a:xfrm>
            <a:off x="680879" y="4784835"/>
            <a:ext cx="5447030" cy="39148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ko-KR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6" name="Google Shape;18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4238" cy="3355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52226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:notes"/>
          <p:cNvSpPr txBox="1">
            <a:spLocks noGrp="1"/>
          </p:cNvSpPr>
          <p:nvPr>
            <p:ph type="body" idx="1"/>
          </p:nvPr>
        </p:nvSpPr>
        <p:spPr>
          <a:xfrm>
            <a:off x="680879" y="4784835"/>
            <a:ext cx="5447030" cy="39148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ko-KR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6" name="Google Shape;18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4238" cy="3355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95274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:notes"/>
          <p:cNvSpPr txBox="1">
            <a:spLocks noGrp="1"/>
          </p:cNvSpPr>
          <p:nvPr>
            <p:ph type="body" idx="1"/>
          </p:nvPr>
        </p:nvSpPr>
        <p:spPr>
          <a:xfrm>
            <a:off x="680879" y="4784835"/>
            <a:ext cx="5447030" cy="39148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ko-KR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6" name="Google Shape;18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4238" cy="3355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3922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:notes"/>
          <p:cNvSpPr txBox="1">
            <a:spLocks noGrp="1"/>
          </p:cNvSpPr>
          <p:nvPr>
            <p:ph type="body" idx="1"/>
          </p:nvPr>
        </p:nvSpPr>
        <p:spPr>
          <a:xfrm>
            <a:off x="680879" y="4784835"/>
            <a:ext cx="5447030" cy="39148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ko-KR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6" name="Google Shape;18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4238" cy="3355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76566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:notes"/>
          <p:cNvSpPr txBox="1">
            <a:spLocks noGrp="1"/>
          </p:cNvSpPr>
          <p:nvPr>
            <p:ph type="body" idx="1"/>
          </p:nvPr>
        </p:nvSpPr>
        <p:spPr>
          <a:xfrm>
            <a:off x="680879" y="4784835"/>
            <a:ext cx="5447030" cy="39148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en-US" altLang="ko-KR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6" name="Google Shape;18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4238" cy="3355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23354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:notes"/>
          <p:cNvSpPr txBox="1">
            <a:spLocks noGrp="1"/>
          </p:cNvSpPr>
          <p:nvPr>
            <p:ph type="body" idx="1"/>
          </p:nvPr>
        </p:nvSpPr>
        <p:spPr>
          <a:xfrm>
            <a:off x="680879" y="4784835"/>
            <a:ext cx="5447030" cy="39148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ko-KR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6" name="Google Shape;18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4238" cy="3355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74969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:notes"/>
          <p:cNvSpPr txBox="1">
            <a:spLocks noGrp="1"/>
          </p:cNvSpPr>
          <p:nvPr>
            <p:ph type="body" idx="1"/>
          </p:nvPr>
        </p:nvSpPr>
        <p:spPr>
          <a:xfrm>
            <a:off x="680879" y="4784835"/>
            <a:ext cx="5447030" cy="39148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en-US" altLang="ko-KR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6" name="Google Shape;18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4238" cy="3355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12689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:notes"/>
          <p:cNvSpPr txBox="1">
            <a:spLocks noGrp="1"/>
          </p:cNvSpPr>
          <p:nvPr>
            <p:ph type="body" idx="1"/>
          </p:nvPr>
        </p:nvSpPr>
        <p:spPr>
          <a:xfrm>
            <a:off x="680879" y="4784835"/>
            <a:ext cx="5447030" cy="39148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ko-KR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6" name="Google Shape;18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4238" cy="3355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3492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0879" y="4784835"/>
            <a:ext cx="5447030" cy="39148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4238" cy="3355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77320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:notes"/>
          <p:cNvSpPr txBox="1">
            <a:spLocks noGrp="1"/>
          </p:cNvSpPr>
          <p:nvPr>
            <p:ph type="body" idx="1"/>
          </p:nvPr>
        </p:nvSpPr>
        <p:spPr>
          <a:xfrm>
            <a:off x="680879" y="4784835"/>
            <a:ext cx="5447030" cy="39148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ko-KR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6" name="Google Shape;18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4238" cy="3355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53130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:notes"/>
          <p:cNvSpPr txBox="1">
            <a:spLocks noGrp="1"/>
          </p:cNvSpPr>
          <p:nvPr>
            <p:ph type="body" idx="1"/>
          </p:nvPr>
        </p:nvSpPr>
        <p:spPr>
          <a:xfrm>
            <a:off x="680879" y="4784835"/>
            <a:ext cx="5447030" cy="39148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ko-KR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6" name="Google Shape;18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4238" cy="3355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77203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:notes"/>
          <p:cNvSpPr txBox="1">
            <a:spLocks noGrp="1"/>
          </p:cNvSpPr>
          <p:nvPr>
            <p:ph type="body" idx="1"/>
          </p:nvPr>
        </p:nvSpPr>
        <p:spPr>
          <a:xfrm>
            <a:off x="680879" y="4784835"/>
            <a:ext cx="5447030" cy="39148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ko-KR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6" name="Google Shape;18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4238" cy="3355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77907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0879" y="4784835"/>
            <a:ext cx="5447030" cy="39148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4238" cy="3355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71843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0879" y="4784835"/>
            <a:ext cx="5447030" cy="39148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4238" cy="3355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61920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0879" y="4784835"/>
            <a:ext cx="5447030" cy="39148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4238" cy="3355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11075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0879" y="4784835"/>
            <a:ext cx="5447030" cy="39148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4238" cy="3355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84098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0879" y="4784835"/>
            <a:ext cx="5447030" cy="39148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4238" cy="3355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24624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0879" y="4784835"/>
            <a:ext cx="5447030" cy="39148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4238" cy="3355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28672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0879" y="4784835"/>
            <a:ext cx="5447030" cy="39148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4238" cy="3355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6438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0879" y="4784835"/>
            <a:ext cx="5447030" cy="39148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4238" cy="3355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37189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0879" y="4784835"/>
            <a:ext cx="5447030" cy="39148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4238" cy="3355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11696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0879" y="4784835"/>
            <a:ext cx="5447030" cy="39148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4238" cy="3355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08855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0879" y="4784835"/>
            <a:ext cx="5447030" cy="39148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4238" cy="3355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04164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0879" y="4784835"/>
            <a:ext cx="5447030" cy="39148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4238" cy="3355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23530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0879" y="4784835"/>
            <a:ext cx="5447030" cy="39148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4238" cy="3355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47247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0879" y="4784835"/>
            <a:ext cx="5447030" cy="39148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4238" cy="3355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66679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:notes"/>
          <p:cNvSpPr txBox="1">
            <a:spLocks noGrp="1"/>
          </p:cNvSpPr>
          <p:nvPr>
            <p:ph type="body" idx="1"/>
          </p:nvPr>
        </p:nvSpPr>
        <p:spPr>
          <a:xfrm>
            <a:off x="680879" y="4784835"/>
            <a:ext cx="5447030" cy="39148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4238" cy="3355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29069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:notes"/>
          <p:cNvSpPr txBox="1">
            <a:spLocks noGrp="1"/>
          </p:cNvSpPr>
          <p:nvPr>
            <p:ph type="body" idx="1"/>
          </p:nvPr>
        </p:nvSpPr>
        <p:spPr>
          <a:xfrm>
            <a:off x="680879" y="4784835"/>
            <a:ext cx="5447030" cy="39148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4238" cy="3355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0407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0879" y="4784835"/>
            <a:ext cx="5447030" cy="39148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4238" cy="3355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4713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0879" y="4784835"/>
            <a:ext cx="5447030" cy="39148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4238" cy="3355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1303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0879" y="4784835"/>
            <a:ext cx="5447030" cy="39148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4238" cy="3355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2256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0879" y="4784835"/>
            <a:ext cx="5447030" cy="39148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dirty="0"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4238" cy="3355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9730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0879" y="4784835"/>
            <a:ext cx="5447030" cy="39148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dirty="0"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4238" cy="3355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3565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0879" y="4784835"/>
            <a:ext cx="5447030" cy="39148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dirty="0"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4238" cy="3355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5874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928340" y="63563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151" y="6291520"/>
            <a:ext cx="2458578" cy="534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7" descr="전구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62470" y="3037494"/>
            <a:ext cx="3391649" cy="5263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89389" y="-456951"/>
            <a:ext cx="2099094" cy="161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Malgun Gothic"/>
              <a:buNone/>
              <a:defRPr>
                <a:solidFill>
                  <a:srgbClr val="1F386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sldNum" idx="12"/>
          </p:nvPr>
        </p:nvSpPr>
        <p:spPr>
          <a:xfrm>
            <a:off x="8928340" y="63563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Google Shape;103;p16"/>
          <p:cNvSpPr txBox="1"/>
          <p:nvPr/>
        </p:nvSpPr>
        <p:spPr>
          <a:xfrm>
            <a:off x="8934776" y="6400411"/>
            <a:ext cx="241130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Malgun Gothic"/>
              <a:buNone/>
            </a:pPr>
            <a:r>
              <a:rPr lang="en-US" sz="1000" b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@ iMES.Lab. All Rights Reserved.</a:t>
            </a:r>
            <a:endParaRPr sz="1000" b="1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4" name="Google Shape;10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459" y="5763132"/>
            <a:ext cx="1502955" cy="1156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7"/>
          <p:cNvSpPr txBox="1">
            <a:spLocks noGrp="1"/>
          </p:cNvSpPr>
          <p:nvPr>
            <p:ph type="title"/>
          </p:nvPr>
        </p:nvSpPr>
        <p:spPr>
          <a:xfrm>
            <a:off x="621102" y="365125"/>
            <a:ext cx="11050438" cy="514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Malgun Gothic"/>
              <a:buNone/>
              <a:defRPr>
                <a:solidFill>
                  <a:srgbClr val="1F386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7"/>
          <p:cNvSpPr txBox="1">
            <a:spLocks noGrp="1"/>
          </p:cNvSpPr>
          <p:nvPr>
            <p:ph type="body" idx="1"/>
          </p:nvPr>
        </p:nvSpPr>
        <p:spPr>
          <a:xfrm>
            <a:off x="621102" y="1052422"/>
            <a:ext cx="11050438" cy="5090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7"/>
          <p:cNvSpPr txBox="1">
            <a:spLocks noGrp="1"/>
          </p:cNvSpPr>
          <p:nvPr>
            <p:ph type="sldNum" idx="12"/>
          </p:nvPr>
        </p:nvSpPr>
        <p:spPr>
          <a:xfrm>
            <a:off x="8928340" y="63563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37"/>
          <p:cNvSpPr txBox="1"/>
          <p:nvPr/>
        </p:nvSpPr>
        <p:spPr>
          <a:xfrm>
            <a:off x="8934776" y="6400411"/>
            <a:ext cx="241130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Malgun Gothic"/>
              <a:buNone/>
            </a:pPr>
            <a:r>
              <a:rPr lang="en-US" sz="1000" b="1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@ iMES.Lab. All Rights Reserved.</a:t>
            </a:r>
            <a:endParaRPr sz="1000" b="1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" name="Google Shape;31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459" y="5763132"/>
            <a:ext cx="1502955" cy="11566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4613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928340" y="63563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21102" y="365125"/>
            <a:ext cx="11050438" cy="514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Malgun Gothic"/>
              <a:buNone/>
              <a:defRPr>
                <a:solidFill>
                  <a:srgbClr val="1F386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928340" y="63563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" name="Google Shape;45;p9"/>
          <p:cNvSpPr txBox="1"/>
          <p:nvPr/>
        </p:nvSpPr>
        <p:spPr>
          <a:xfrm>
            <a:off x="8934776" y="6400411"/>
            <a:ext cx="241130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Malgun Gothic"/>
              <a:buNone/>
            </a:pPr>
            <a:r>
              <a:rPr lang="en-US" sz="1000" b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@ iMES.Lab. All Rights Reserved.</a:t>
            </a:r>
            <a:endParaRPr sz="1000" b="1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" name="Google Shape;46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459" y="5763132"/>
            <a:ext cx="1502955" cy="1156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Malgun Gothic"/>
              <a:buNone/>
              <a:defRPr>
                <a:solidFill>
                  <a:srgbClr val="1F386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928340" y="63563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" name="Google Shape;56;p10"/>
          <p:cNvSpPr txBox="1"/>
          <p:nvPr/>
        </p:nvSpPr>
        <p:spPr>
          <a:xfrm>
            <a:off x="8934776" y="6400411"/>
            <a:ext cx="241130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Malgun Gothic"/>
              <a:buNone/>
            </a:pPr>
            <a:r>
              <a:rPr lang="en-US" sz="1000" b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@ iMES.Lab. All Rights Reserved.</a:t>
            </a:r>
            <a:endParaRPr sz="1000" b="1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7" name="Google Shape;57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459" y="5763132"/>
            <a:ext cx="1502955" cy="1156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621102" y="365125"/>
            <a:ext cx="11050438" cy="514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Malgun Gothic"/>
              <a:buNone/>
              <a:defRPr>
                <a:solidFill>
                  <a:srgbClr val="1F386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sldNum" idx="12"/>
          </p:nvPr>
        </p:nvSpPr>
        <p:spPr>
          <a:xfrm>
            <a:off x="8928340" y="63563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Google Shape;63;p11"/>
          <p:cNvSpPr txBox="1"/>
          <p:nvPr/>
        </p:nvSpPr>
        <p:spPr>
          <a:xfrm>
            <a:off x="8934776" y="6400411"/>
            <a:ext cx="241130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Malgun Gothic"/>
              <a:buNone/>
            </a:pPr>
            <a:r>
              <a:rPr lang="en-US" sz="1000" b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@ iMES.Lab. All Rights Reserved.</a:t>
            </a:r>
            <a:endParaRPr sz="1000" b="1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4" name="Google Shape;64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459" y="5763132"/>
            <a:ext cx="1502955" cy="1156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sldNum" idx="12"/>
          </p:nvPr>
        </p:nvSpPr>
        <p:spPr>
          <a:xfrm>
            <a:off x="8928340" y="63563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12"/>
          <p:cNvSpPr txBox="1"/>
          <p:nvPr/>
        </p:nvSpPr>
        <p:spPr>
          <a:xfrm>
            <a:off x="8934776" y="6400411"/>
            <a:ext cx="241130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Malgun Gothic"/>
              <a:buNone/>
            </a:pPr>
            <a:r>
              <a:rPr lang="en-US" sz="1000" b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@ iMES.Lab. All Rights Reserved.</a:t>
            </a:r>
            <a:endParaRPr sz="1000" b="1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0" name="Google Shape;7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459" y="5763132"/>
            <a:ext cx="1502955" cy="1156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200"/>
              <a:buFont typeface="Malgun Gothic"/>
              <a:buNone/>
              <a:defRPr sz="3200">
                <a:solidFill>
                  <a:srgbClr val="1F386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8928340" y="63563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" name="Google Shape;78;p13"/>
          <p:cNvSpPr txBox="1"/>
          <p:nvPr/>
        </p:nvSpPr>
        <p:spPr>
          <a:xfrm>
            <a:off x="8934776" y="6400411"/>
            <a:ext cx="241130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Malgun Gothic"/>
              <a:buNone/>
            </a:pPr>
            <a:r>
              <a:rPr lang="en-US" sz="1000" b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@ iMES.Lab. All Rights Reserved.</a:t>
            </a:r>
            <a:endParaRPr sz="1000" b="1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9" name="Google Shape;79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459" y="5763132"/>
            <a:ext cx="1502955" cy="1156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200"/>
              <a:buFont typeface="Malgun Gothic"/>
              <a:buNone/>
              <a:defRPr sz="3200">
                <a:solidFill>
                  <a:srgbClr val="1F386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1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sldNum" idx="12"/>
          </p:nvPr>
        </p:nvSpPr>
        <p:spPr>
          <a:xfrm>
            <a:off x="8928340" y="63563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4"/>
          <p:cNvSpPr txBox="1"/>
          <p:nvPr/>
        </p:nvSpPr>
        <p:spPr>
          <a:xfrm>
            <a:off x="8934776" y="6400411"/>
            <a:ext cx="241130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Malgun Gothic"/>
              <a:buNone/>
            </a:pPr>
            <a:r>
              <a:rPr lang="en-US" sz="1000" b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@ iMES.Lab. All Rights Reserved.</a:t>
            </a:r>
            <a:endParaRPr sz="1000" b="1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8" name="Google Shape;88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459" y="5763132"/>
            <a:ext cx="1502955" cy="1156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621102" y="365125"/>
            <a:ext cx="11050438" cy="514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Malgun Gothic"/>
              <a:buNone/>
              <a:defRPr>
                <a:solidFill>
                  <a:srgbClr val="1F386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body" idx="1"/>
          </p:nvPr>
        </p:nvSpPr>
        <p:spPr>
          <a:xfrm rot="5400000">
            <a:off x="3601304" y="-1893273"/>
            <a:ext cx="5090035" cy="1105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ldNum" idx="12"/>
          </p:nvPr>
        </p:nvSpPr>
        <p:spPr>
          <a:xfrm>
            <a:off x="8928340" y="63563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" name="Google Shape;95;p15"/>
          <p:cNvSpPr txBox="1"/>
          <p:nvPr/>
        </p:nvSpPr>
        <p:spPr>
          <a:xfrm>
            <a:off x="8934776" y="6400411"/>
            <a:ext cx="241130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Malgun Gothic"/>
              <a:buNone/>
            </a:pPr>
            <a:r>
              <a:rPr lang="en-US" sz="1000" b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@ iMES.Lab. All Rights Reserved.</a:t>
            </a:r>
            <a:endParaRPr sz="1000" b="1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6" name="Google Shape;96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459" y="5763132"/>
            <a:ext cx="1502955" cy="1156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title"/>
          </p:nvPr>
        </p:nvSpPr>
        <p:spPr>
          <a:xfrm>
            <a:off x="621102" y="365125"/>
            <a:ext cx="11050438" cy="514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body" idx="1"/>
          </p:nvPr>
        </p:nvSpPr>
        <p:spPr>
          <a:xfrm>
            <a:off x="621102" y="1086928"/>
            <a:ext cx="11050438" cy="5090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sldNum" idx="12"/>
          </p:nvPr>
        </p:nvSpPr>
        <p:spPr>
          <a:xfrm>
            <a:off x="8928340" y="63563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11" Type="http://schemas.openxmlformats.org/officeDocument/2006/relationships/image" Target="../media/image31.png"/><Relationship Id="rId5" Type="http://schemas.openxmlformats.org/officeDocument/2006/relationships/image" Target="../media/image21.png"/><Relationship Id="rId10" Type="http://schemas.openxmlformats.org/officeDocument/2006/relationships/image" Target="../media/image30.png"/><Relationship Id="rId4" Type="http://schemas.openxmlformats.org/officeDocument/2006/relationships/image" Target="../media/image20.png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7.png"/><Relationship Id="rId3" Type="http://schemas.openxmlformats.org/officeDocument/2006/relationships/image" Target="../media/image19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11" Type="http://schemas.openxmlformats.org/officeDocument/2006/relationships/image" Target="../media/image31.png"/><Relationship Id="rId5" Type="http://schemas.openxmlformats.org/officeDocument/2006/relationships/image" Target="../media/image21.png"/><Relationship Id="rId10" Type="http://schemas.openxmlformats.org/officeDocument/2006/relationships/image" Target="../media/image30.png"/><Relationship Id="rId4" Type="http://schemas.openxmlformats.org/officeDocument/2006/relationships/image" Target="../media/image20.png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1647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33333"/>
              </a:lnSpc>
              <a:buSzPts val="3000"/>
            </a:pPr>
            <a:r>
              <a:rPr lang="en-US" sz="2800" dirty="0"/>
              <a:t>Ferrari: A Personalized Federated Learning Framework for Heterogeneous Edge Clients</a:t>
            </a:r>
          </a:p>
        </p:txBody>
      </p:sp>
      <p:sp>
        <p:nvSpPr>
          <p:cNvPr id="110" name="Google Shape;110;p1"/>
          <p:cNvSpPr txBox="1">
            <a:spLocks noGrp="1"/>
          </p:cNvSpPr>
          <p:nvPr>
            <p:ph type="subTitle" idx="1"/>
          </p:nvPr>
        </p:nvSpPr>
        <p:spPr>
          <a:xfrm>
            <a:off x="1524000" y="2989385"/>
            <a:ext cx="9144000" cy="2558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Zhiwei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 Yao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altLang="ko-KR" sz="1800" dirty="0" err="1">
                <a:solidFill>
                  <a:schemeClr val="accent1">
                    <a:lumMod val="75000"/>
                  </a:schemeClr>
                </a:solidFill>
              </a:rPr>
              <a:t>Jianchun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 Liu, </a:t>
            </a:r>
            <a:r>
              <a:rPr lang="en-US" altLang="ko-KR" sz="1800" dirty="0" err="1">
                <a:solidFill>
                  <a:schemeClr val="accent1">
                    <a:lumMod val="75000"/>
                  </a:schemeClr>
                </a:solidFill>
              </a:rPr>
              <a:t>Hongli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 Xu, </a:t>
            </a:r>
            <a:r>
              <a:rPr lang="en-US" altLang="ko-KR" sz="1800" dirty="0" err="1">
                <a:solidFill>
                  <a:schemeClr val="accent1">
                    <a:lumMod val="75000"/>
                  </a:schemeClr>
                </a:solidFill>
              </a:rPr>
              <a:t>Lun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 Wang, Chen Qian, </a:t>
            </a:r>
            <a:r>
              <a:rPr lang="en-US" altLang="ko-KR" sz="1800" dirty="0" err="1">
                <a:solidFill>
                  <a:schemeClr val="accent1">
                    <a:lumMod val="75000"/>
                  </a:schemeClr>
                </a:solidFill>
              </a:rPr>
              <a:t>Yunming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 Liao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fr-FR" sz="1800" dirty="0">
                <a:solidFill>
                  <a:schemeClr val="accent1">
                    <a:lumMod val="75000"/>
                  </a:schemeClr>
                </a:solidFill>
              </a:rPr>
              <a:t>IEEE TRANSACTIONS ON MOBILE COMPUTING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(Oct. 2024)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IF: 7.7</a:t>
            </a:r>
            <a:endParaRPr lang="fr-FR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Faranak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Solat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December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 2024</a:t>
            </a:r>
            <a:endParaRPr sz="1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97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 txBox="1">
            <a:spLocks noGrp="1"/>
          </p:cNvSpPr>
          <p:nvPr>
            <p:ph type="title"/>
          </p:nvPr>
        </p:nvSpPr>
        <p:spPr>
          <a:xfrm>
            <a:off x="621102" y="365125"/>
            <a:ext cx="11050438" cy="514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dirty="0"/>
              <a:t>Introduction </a:t>
            </a:r>
            <a:r>
              <a:rPr lang="en-US" sz="2000" dirty="0"/>
              <a:t>– </a:t>
            </a:r>
            <a:r>
              <a:rPr lang="en-US" altLang="ko-KR" sz="2000" dirty="0"/>
              <a:t>Optimization Variables</a:t>
            </a:r>
            <a:endParaRPr sz="2000" dirty="0"/>
          </a:p>
        </p:txBody>
      </p:sp>
      <p:sp>
        <p:nvSpPr>
          <p:cNvPr id="117" name="Google Shape;117;p2"/>
          <p:cNvSpPr txBox="1">
            <a:spLocks noGrp="1"/>
          </p:cNvSpPr>
          <p:nvPr>
            <p:ph type="sldNum" idx="12"/>
          </p:nvPr>
        </p:nvSpPr>
        <p:spPr>
          <a:xfrm>
            <a:off x="8928340" y="63563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7" name="왼쪽 중괄호 6">
            <a:extLst>
              <a:ext uri="{FF2B5EF4-FFF2-40B4-BE49-F238E27FC236}">
                <a16:creationId xmlns:a16="http://schemas.microsoft.com/office/drawing/2014/main" id="{6A034ADD-9076-4E14-A3D6-B389D9F15B5C}"/>
              </a:ext>
            </a:extLst>
          </p:cNvPr>
          <p:cNvSpPr/>
          <p:nvPr/>
        </p:nvSpPr>
        <p:spPr>
          <a:xfrm>
            <a:off x="842719" y="1291933"/>
            <a:ext cx="410790" cy="1019783"/>
          </a:xfrm>
          <a:prstGeom prst="lef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A424D246-7C69-4F6D-B635-B93889F54B0C}"/>
                  </a:ext>
                </a:extLst>
              </p:cNvPr>
              <p:cNvSpPr/>
              <p:nvPr/>
            </p:nvSpPr>
            <p:spPr>
              <a:xfrm>
                <a:off x="1253509" y="1263258"/>
                <a:ext cx="3695755" cy="10004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sz="1600" dirty="0">
                    <a:solidFill>
                      <a:schemeClr val="tx1"/>
                    </a:solidFill>
                    <a:latin typeface="Malgun Gothic"/>
                    <a:ea typeface="Malgun Gothic"/>
                  </a:rPr>
                  <a:t>The number of model migrations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algun Gothic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algun Gothic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algun Gothic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Malgun Gothic"/>
                    <a:ea typeface="Malgun Gothic"/>
                  </a:rPr>
                  <a:t>)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ko-KR" sz="1600" dirty="0">
                    <a:solidFill>
                      <a:schemeClr val="tx1"/>
                    </a:solidFill>
                    <a:latin typeface="Malgun Gothic"/>
                    <a:ea typeface="Malgun Gothic"/>
                  </a:rPr>
                  <a:t>The confidence threshold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algun Gothic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algun Gothic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algun Gothic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Malgun Gothic"/>
                    <a:ea typeface="Malgun Gothic"/>
                  </a:rPr>
                  <a:t>)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A424D246-7C69-4F6D-B635-B93889F54B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509" y="1263258"/>
                <a:ext cx="3695755" cy="1000402"/>
              </a:xfrm>
              <a:prstGeom prst="rect">
                <a:avLst/>
              </a:prstGeom>
              <a:blipFill>
                <a:blip r:embed="rId3"/>
                <a:stretch>
                  <a:fillRect l="-990" b="-67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7D1A52D7-90E8-4642-8F4B-720BC83BF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054" y="790552"/>
            <a:ext cx="6659592" cy="282756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11DF96-4DA9-4AA4-B10F-D7B520AD271C}"/>
              </a:ext>
            </a:extLst>
          </p:cNvPr>
          <p:cNvSpPr/>
          <p:nvPr/>
        </p:nvSpPr>
        <p:spPr>
          <a:xfrm>
            <a:off x="6608601" y="3773353"/>
            <a:ext cx="52872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Malgun Gothic"/>
                <a:ea typeface="Malgun Gothic"/>
                <a:sym typeface="Malgun Gothic"/>
              </a:rPr>
              <a:t>&lt;LAN-aware model migrations in the healthcare system.&gt;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315" y="3618121"/>
            <a:ext cx="6056891" cy="242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505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 txBox="1">
            <a:spLocks noGrp="1"/>
          </p:cNvSpPr>
          <p:nvPr>
            <p:ph type="title"/>
          </p:nvPr>
        </p:nvSpPr>
        <p:spPr>
          <a:xfrm>
            <a:off x="621102" y="365125"/>
            <a:ext cx="11050438" cy="514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Malgun Gothic"/>
              <a:buNone/>
            </a:pPr>
            <a:r>
              <a:rPr lang="en-US" dirty="0"/>
              <a:t>Introduction - </a:t>
            </a:r>
            <a:r>
              <a:rPr lang="en-US" sz="2000" dirty="0"/>
              <a:t>Contributions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Google Shape;116;p2"/>
              <p:cNvSpPr txBox="1"/>
              <p:nvPr/>
            </p:nvSpPr>
            <p:spPr>
              <a:xfrm>
                <a:off x="621102" y="1089182"/>
                <a:ext cx="10750050" cy="4679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228600" lvl="0" indent="-228600">
                  <a:lnSpc>
                    <a:spcPct val="200000"/>
                  </a:lnSpc>
                  <a:buClr>
                    <a:schemeClr val="dk1"/>
                  </a:buClr>
                  <a:buSzPts val="1800"/>
                  <a:buFont typeface="Arial"/>
                  <a:buChar char="•"/>
                </a:pPr>
                <a:r>
                  <a:rPr lang="en-US" altLang="ko-KR" sz="1700" dirty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To perform </a:t>
                </a:r>
                <a:r>
                  <a:rPr lang="en-US" altLang="ko-KR" sz="1700" b="1" dirty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adaptive model migrations</a:t>
                </a:r>
                <a:r>
                  <a:rPr lang="en-US" altLang="ko-KR" sz="1700" dirty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 and </a:t>
                </a:r>
                <a:r>
                  <a:rPr lang="en-US" altLang="ko-KR" sz="1700" b="1" dirty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utilize the aggregated personalized model </a:t>
                </a:r>
                <a:r>
                  <a:rPr lang="en-US" altLang="ko-KR" sz="1700" dirty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to produce </a:t>
                </a:r>
                <a:r>
                  <a:rPr lang="en-US" altLang="ko-KR" sz="1700" b="1" dirty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high quality pseudo-labels </a:t>
                </a:r>
                <a:r>
                  <a:rPr lang="en-US" altLang="ko-KR" sz="1700" dirty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on local unlabeled data for heterogeneous clients.</a:t>
                </a:r>
              </a:p>
              <a:p>
                <a:pPr lvl="0">
                  <a:lnSpc>
                    <a:spcPct val="200000"/>
                  </a:lnSpc>
                  <a:buClr>
                    <a:schemeClr val="dk1"/>
                  </a:buClr>
                  <a:buSzPts val="1800"/>
                </a:pPr>
                <a:endParaRPr lang="en-US" altLang="ko-KR" sz="600" dirty="0">
                  <a:solidFill>
                    <a:schemeClr val="dk1"/>
                  </a:solidFill>
                  <a:latin typeface="Malgun Gothic"/>
                  <a:ea typeface="Malgun Gothic"/>
                  <a:sym typeface="Malgun Gothic"/>
                </a:endParaRPr>
              </a:p>
              <a:p>
                <a:pPr marL="228600" lvl="0" indent="-228600">
                  <a:lnSpc>
                    <a:spcPct val="200000"/>
                  </a:lnSpc>
                  <a:buClr>
                    <a:schemeClr val="dk1"/>
                  </a:buClr>
                  <a:buSzPts val="1800"/>
                  <a:buFont typeface="Arial"/>
                  <a:buChar char="•"/>
                </a:pPr>
                <a:r>
                  <a:rPr lang="en-US" altLang="ko-KR" sz="1700" dirty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Proposing </a:t>
                </a:r>
                <a:r>
                  <a:rPr lang="en-US" altLang="ko-KR" sz="1700" b="1" dirty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EPIC</a:t>
                </a:r>
                <a:r>
                  <a:rPr lang="en-US" altLang="ko-KR" sz="1700" dirty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, a </a:t>
                </a:r>
                <a:r>
                  <a:rPr lang="en-US" altLang="ko-KR" sz="1700" b="1" dirty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greedy-based algorithm</a:t>
                </a:r>
                <a:r>
                  <a:rPr lang="en-US" altLang="ko-KR" sz="1700" dirty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, to adaptively determine the proper </a:t>
                </a:r>
                <a:r>
                  <a:rPr lang="en-US" altLang="ko-KR" sz="1700" b="1" dirty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number of model migrations</a:t>
                </a:r>
                <a:r>
                  <a:rPr lang="en-US" altLang="ko-KR" sz="1700" dirty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 </a:t>
                </a:r>
                <a:r>
                  <a:rPr lang="en-US" altLang="ko-KR" sz="1700" b="1" dirty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and confidence threshold </a:t>
                </a:r>
                <a:r>
                  <a:rPr lang="en-US" altLang="ko-KR" sz="1700" dirty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for each client at every epoch.</a:t>
                </a:r>
              </a:p>
              <a:p>
                <a:pPr lvl="0">
                  <a:lnSpc>
                    <a:spcPct val="200000"/>
                  </a:lnSpc>
                  <a:buClr>
                    <a:schemeClr val="dk1"/>
                  </a:buClr>
                  <a:buSzPts val="1800"/>
                </a:pPr>
                <a:endParaRPr lang="en-US" altLang="ko-KR" sz="600" dirty="0">
                  <a:solidFill>
                    <a:schemeClr val="dk1"/>
                  </a:solidFill>
                  <a:latin typeface="Malgun Gothic"/>
                  <a:ea typeface="Malgun Gothic"/>
                  <a:sym typeface="Malgun Gothic"/>
                </a:endParaRPr>
              </a:p>
              <a:p>
                <a:pPr marL="228600" lvl="0" indent="-228600">
                  <a:lnSpc>
                    <a:spcPct val="200000"/>
                  </a:lnSpc>
                  <a:buClr>
                    <a:schemeClr val="dk1"/>
                  </a:buClr>
                  <a:buSzPts val="1800"/>
                  <a:buFont typeface="Arial"/>
                  <a:buChar char="•"/>
                </a:pPr>
                <a:r>
                  <a:rPr lang="en-US" altLang="ko-KR" sz="1700" dirty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Implementing the system model on a physical platform with 30 edge clients (Ferrari provides 1.2~ 5.5</a:t>
                </a:r>
                <a14:m>
                  <m:oMath xmlns:m="http://schemas.openxmlformats.org/officeDocument/2006/math">
                    <m:r>
                      <a:rPr lang="en-US" altLang="ko-KR" sz="17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Malgun Gothic"/>
                      </a:rPr>
                      <m:t>×</m:t>
                    </m:r>
                  </m:oMath>
                </a14:m>
                <a:r>
                  <a:rPr lang="en-US" altLang="ko-KR" sz="1700" dirty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 speedup without scarifying model accuracy, compared with existing baselines)</a:t>
                </a:r>
              </a:p>
            </p:txBody>
          </p:sp>
        </mc:Choice>
        <mc:Fallback xmlns="">
          <p:sp>
            <p:nvSpPr>
              <p:cNvPr id="116" name="Google Shape;116;p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02" y="1089182"/>
                <a:ext cx="10750050" cy="4679635"/>
              </a:xfrm>
              <a:prstGeom prst="rect">
                <a:avLst/>
              </a:prstGeom>
              <a:blipFill>
                <a:blip r:embed="rId3"/>
                <a:stretch>
                  <a:fillRect l="-3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Google Shape;117;p2"/>
          <p:cNvSpPr txBox="1">
            <a:spLocks noGrp="1"/>
          </p:cNvSpPr>
          <p:nvPr>
            <p:ph type="sldNum" idx="12"/>
          </p:nvPr>
        </p:nvSpPr>
        <p:spPr>
          <a:xfrm>
            <a:off x="8928340" y="63563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25319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"/>
          <p:cNvSpPr txBox="1">
            <a:spLocks noGrp="1"/>
          </p:cNvSpPr>
          <p:nvPr>
            <p:ph type="title"/>
          </p:nvPr>
        </p:nvSpPr>
        <p:spPr>
          <a:xfrm>
            <a:off x="621102" y="365125"/>
            <a:ext cx="11050438" cy="514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Malgun Gothic"/>
              <a:buNone/>
            </a:pPr>
            <a:r>
              <a:rPr lang="en-US" dirty="0"/>
              <a:t>System model</a:t>
            </a:r>
            <a:endParaRPr dirty="0"/>
          </a:p>
        </p:txBody>
      </p:sp>
      <p:sp>
        <p:nvSpPr>
          <p:cNvPr id="190" name="Google Shape;190;p10"/>
          <p:cNvSpPr txBox="1">
            <a:spLocks noGrp="1"/>
          </p:cNvSpPr>
          <p:nvPr>
            <p:ph type="sldNum" idx="12"/>
          </p:nvPr>
        </p:nvSpPr>
        <p:spPr>
          <a:xfrm>
            <a:off x="8928340" y="63563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3DD17F9-CA89-4AE3-ABD4-A3E13D765D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32"/>
          <a:stretch/>
        </p:blipFill>
        <p:spPr>
          <a:xfrm>
            <a:off x="5102351" y="1190265"/>
            <a:ext cx="6822791" cy="477095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6043533-0881-43BD-9B2A-907A0CA86ED1}"/>
              </a:ext>
            </a:extLst>
          </p:cNvPr>
          <p:cNvSpPr/>
          <p:nvPr/>
        </p:nvSpPr>
        <p:spPr>
          <a:xfrm>
            <a:off x="7869936" y="6048572"/>
            <a:ext cx="1827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Malgun Gothic"/>
                <a:ea typeface="Malgun Gothic"/>
                <a:sym typeface="Malgun Gothic"/>
              </a:rPr>
              <a:t>&lt;System Overview&gt;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116;p2">
                <a:extLst>
                  <a:ext uri="{FF2B5EF4-FFF2-40B4-BE49-F238E27FC236}">
                    <a16:creationId xmlns:a16="http://schemas.microsoft.com/office/drawing/2014/main" id="{500FC493-1EFB-4524-AAFA-81F77A004B50}"/>
                  </a:ext>
                </a:extLst>
              </p:cNvPr>
              <p:cNvSpPr txBox="1"/>
              <p:nvPr/>
            </p:nvSpPr>
            <p:spPr>
              <a:xfrm>
                <a:off x="621102" y="1089182"/>
                <a:ext cx="4563546" cy="4679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228600" lvl="0" indent="-228600">
                  <a:lnSpc>
                    <a:spcPct val="200000"/>
                  </a:lnSpc>
                  <a:buClr>
                    <a:schemeClr val="dk1"/>
                  </a:buClr>
                  <a:buSzPts val="1800"/>
                  <a:buFont typeface="Arial"/>
                  <a:buChar char="•"/>
                </a:pPr>
                <a:r>
                  <a:rPr lang="en-US" altLang="ko-KR" sz="1700" dirty="0" smtClean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An efficient personalized FSSL system, called Ferrari</a:t>
                </a:r>
              </a:p>
              <a:p>
                <a:pPr marL="228600" lvl="0" indent="-228600">
                  <a:lnSpc>
                    <a:spcPct val="200000"/>
                  </a:lnSpc>
                  <a:buClr>
                    <a:schemeClr val="dk1"/>
                  </a:buClr>
                  <a:buSzPts val="1800"/>
                  <a:buFont typeface="Arial"/>
                  <a:buChar char="•"/>
                </a:pPr>
                <a:r>
                  <a:rPr lang="en-US" altLang="ko-KR" sz="1700" b="1" dirty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F</a:t>
                </a:r>
                <a:r>
                  <a:rPr lang="en-US" altLang="ko-KR" sz="1700" dirty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ederated S</a:t>
                </a:r>
                <a:r>
                  <a:rPr lang="en-US" altLang="ko-KR" sz="1700" b="1" dirty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e</a:t>
                </a:r>
                <a:r>
                  <a:rPr lang="en-US" altLang="ko-KR" sz="1700" dirty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mi-Supe</a:t>
                </a:r>
                <a:r>
                  <a:rPr lang="en-US" altLang="ko-KR" sz="1700" b="1" dirty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r</a:t>
                </a:r>
                <a:r>
                  <a:rPr lang="en-US" altLang="ko-KR" sz="1700" dirty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vised Lea</a:t>
                </a:r>
                <a:r>
                  <a:rPr lang="en-US" altLang="ko-KR" sz="1700" b="1" dirty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r</a:t>
                </a:r>
                <a:r>
                  <a:rPr lang="en-US" altLang="ko-KR" sz="1700" dirty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ning with </a:t>
                </a:r>
                <a:r>
                  <a:rPr lang="en-US" altLang="ko-KR" sz="1700" b="1" dirty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A</a:t>
                </a:r>
                <a:r>
                  <a:rPr lang="en-US" altLang="ko-KR" sz="1700" dirty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daptive and Pe</a:t>
                </a:r>
                <a:r>
                  <a:rPr lang="en-US" altLang="ko-KR" sz="1700" b="1" dirty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r</a:t>
                </a:r>
                <a:r>
                  <a:rPr lang="en-US" altLang="ko-KR" sz="1700" dirty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sonalized Model M</a:t>
                </a:r>
                <a:r>
                  <a:rPr lang="en-US" altLang="ko-KR" sz="1700" b="1" dirty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i</a:t>
                </a:r>
                <a:r>
                  <a:rPr lang="en-US" altLang="ko-KR" sz="1700" dirty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gration (Ferrari)</a:t>
                </a:r>
              </a:p>
              <a:p>
                <a:pPr marL="228600" lvl="0" indent="-228600">
                  <a:lnSpc>
                    <a:spcPct val="200000"/>
                  </a:lnSpc>
                  <a:buClr>
                    <a:schemeClr val="dk1"/>
                  </a:buClr>
                  <a:buSzPts val="1800"/>
                  <a:buFont typeface="Arial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7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Malgun Gothic"/>
                        <a:sym typeface="Malgun Gothic"/>
                      </a:rPr>
                      <m:t>𝐾</m:t>
                    </m:r>
                  </m:oMath>
                </a14:m>
                <a:r>
                  <a:rPr lang="en-US" altLang="ko-KR" sz="1700" dirty="0" smtClean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: The number </a:t>
                </a:r>
                <a:r>
                  <a:rPr lang="en-US" altLang="ko-KR" sz="1700" dirty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of </a:t>
                </a:r>
                <a:r>
                  <a:rPr lang="en-US" altLang="ko-KR" sz="1700" dirty="0" smtClean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clients</a:t>
                </a:r>
              </a:p>
              <a:p>
                <a:pPr marL="228600" lvl="0" indent="-228600">
                  <a:lnSpc>
                    <a:spcPct val="200000"/>
                  </a:lnSpc>
                  <a:buClr>
                    <a:schemeClr val="dk1"/>
                  </a:buClr>
                  <a:buSzPts val="1800"/>
                  <a:buFont typeface="Arial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𝑤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700" dirty="0" smtClean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: The local model for client </a:t>
                </a:r>
                <a14:m>
                  <m:oMath xmlns:m="http://schemas.openxmlformats.org/officeDocument/2006/math">
                    <m:r>
                      <a:rPr lang="en-US" altLang="ko-KR" sz="17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Malgun Gothic"/>
                        <a:sym typeface="Malgun Gothic"/>
                      </a:rPr>
                      <m:t>𝑖</m:t>
                    </m:r>
                  </m:oMath>
                </a14:m>
                <a:endParaRPr lang="en-US" altLang="ko-KR" sz="1700" dirty="0" smtClean="0">
                  <a:solidFill>
                    <a:schemeClr val="dk1"/>
                  </a:solidFill>
                  <a:latin typeface="Malgun Gothic"/>
                  <a:ea typeface="Malgun Gothic"/>
                  <a:sym typeface="Malgun Gothic"/>
                </a:endParaRPr>
              </a:p>
              <a:p>
                <a:pPr marL="228600" lvl="0" indent="-228600">
                  <a:lnSpc>
                    <a:spcPct val="200000"/>
                  </a:lnSpc>
                  <a:buClr>
                    <a:schemeClr val="dk1"/>
                  </a:buClr>
                  <a:buSzPts val="1800"/>
                  <a:buFont typeface="Arial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Malgun Gothic"/>
                        <a:sym typeface="Malgun Gothic"/>
                      </a:rPr>
                      <m:t>𝑑</m:t>
                    </m:r>
                  </m:oMath>
                </a14:m>
                <a:r>
                  <a:rPr lang="en-US" altLang="ko-KR" sz="1700" dirty="0" smtClean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: The dimensions of local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</m:ctrlPr>
                      </m:sSubPr>
                      <m:e>
                        <m:r>
                          <a:rPr lang="en-US" altLang="ko-KR" sz="17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𝑤</m:t>
                        </m:r>
                      </m:e>
                      <m:sub>
                        <m:r>
                          <a:rPr lang="en-US" altLang="ko-KR" sz="17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sz="1700" dirty="0">
                  <a:solidFill>
                    <a:schemeClr val="dk1"/>
                  </a:solidFill>
                  <a:latin typeface="Malgun Gothic"/>
                  <a:ea typeface="Malgun Gothic"/>
                  <a:sym typeface="Malgun Gothic"/>
                </a:endParaRPr>
              </a:p>
            </p:txBody>
          </p:sp>
        </mc:Choice>
        <mc:Fallback xmlns="">
          <p:sp>
            <p:nvSpPr>
              <p:cNvPr id="11" name="Google Shape;116;p2">
                <a:extLst>
                  <a:ext uri="{FF2B5EF4-FFF2-40B4-BE49-F238E27FC236}">
                    <a16:creationId xmlns:a16="http://schemas.microsoft.com/office/drawing/2014/main" id="{500FC493-1EFB-4524-AAFA-81F77A004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02" y="1089182"/>
                <a:ext cx="4563546" cy="4679635"/>
              </a:xfrm>
              <a:prstGeom prst="rect">
                <a:avLst/>
              </a:prstGeom>
              <a:blipFill>
                <a:blip r:embed="rId4"/>
                <a:stretch>
                  <a:fillRect l="-935" r="-16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96700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"/>
          <p:cNvSpPr txBox="1">
            <a:spLocks noGrp="1"/>
          </p:cNvSpPr>
          <p:nvPr>
            <p:ph type="title"/>
          </p:nvPr>
        </p:nvSpPr>
        <p:spPr>
          <a:xfrm>
            <a:off x="621102" y="365125"/>
            <a:ext cx="11050438" cy="514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ko-KR" dirty="0"/>
              <a:t>Problem Formulation</a:t>
            </a:r>
            <a:endParaRPr dirty="0"/>
          </a:p>
        </p:txBody>
      </p:sp>
      <p:sp>
        <p:nvSpPr>
          <p:cNvPr id="190" name="Google Shape;190;p10"/>
          <p:cNvSpPr txBox="1">
            <a:spLocks noGrp="1"/>
          </p:cNvSpPr>
          <p:nvPr>
            <p:ph type="sldNum" idx="12"/>
          </p:nvPr>
        </p:nvSpPr>
        <p:spPr>
          <a:xfrm>
            <a:off x="8928340" y="63563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3DD17F9-CA89-4AE3-ABD4-A3E13D765D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044" t="62097" r="21715" b="16740"/>
          <a:stretch/>
        </p:blipFill>
        <p:spPr>
          <a:xfrm>
            <a:off x="8631149" y="622509"/>
            <a:ext cx="2133061" cy="13620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116;p2">
                <a:extLst>
                  <a:ext uri="{FF2B5EF4-FFF2-40B4-BE49-F238E27FC236}">
                    <a16:creationId xmlns:a16="http://schemas.microsoft.com/office/drawing/2014/main" id="{500FC493-1EFB-4524-AAFA-81F77A004B50}"/>
                  </a:ext>
                </a:extLst>
              </p:cNvPr>
              <p:cNvSpPr txBox="1"/>
              <p:nvPr/>
            </p:nvSpPr>
            <p:spPr>
              <a:xfrm>
                <a:off x="621102" y="1089182"/>
                <a:ext cx="7932348" cy="4679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285750" lvl="0" indent="-285750">
                  <a:lnSpc>
                    <a:spcPct val="200000"/>
                  </a:lnSpc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</m:ctrlPr>
                      </m:sSubPr>
                      <m:e>
                        <m:r>
                          <a:rPr lang="ko-KR" altLang="en-US" sz="18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𝒟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𝑖</m:t>
                        </m:r>
                      </m:sub>
                    </m:sSub>
                    <m:r>
                      <a:rPr lang="en-US" altLang="ko-KR" sz="18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Malgun Gothic"/>
                        <a:sym typeface="Malgun Gothic"/>
                      </a:rPr>
                      <m:t>=</m:t>
                    </m:r>
                    <m:sSubSup>
                      <m:sSubSup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</m:ctrlPr>
                      </m:sSubSupPr>
                      <m:e>
                        <m:r>
                          <a:rPr lang="ko-KR" altLang="en-US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𝒟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𝑖</m:t>
                        </m:r>
                      </m:sub>
                      <m:sup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𝐿</m:t>
                        </m:r>
                      </m:sup>
                    </m:sSubSup>
                    <m:r>
                      <a:rPr lang="en-US" altLang="ko-KR" sz="18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Malgun Gothic"/>
                        <a:sym typeface="Malgun Gothic"/>
                      </a:rPr>
                      <m:t>∪</m:t>
                    </m:r>
                    <m:sSubSup>
                      <m:sSubSupPr>
                        <m:ctrlPr>
                          <a:rPr lang="en-US" altLang="ko-KR" sz="18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</m:ctrlPr>
                      </m:sSubSupPr>
                      <m:e>
                        <m:r>
                          <a:rPr lang="ko-KR" altLang="en-US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𝒟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𝑖</m:t>
                        </m:r>
                      </m:sub>
                      <m:sup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𝑈</m:t>
                        </m:r>
                      </m:sup>
                    </m:sSubSup>
                  </m:oMath>
                </a14:m>
                <a:endParaRPr lang="en-US" altLang="ko-KR" sz="1800" dirty="0" smtClean="0">
                  <a:solidFill>
                    <a:schemeClr val="dk1"/>
                  </a:solidFill>
                  <a:latin typeface="Malgun Gothic"/>
                  <a:ea typeface="Malgun Gothic"/>
                  <a:sym typeface="Malgun Gothic"/>
                </a:endParaRPr>
              </a:p>
              <a:p>
                <a:pPr marL="285750" lvl="0" indent="-285750">
                  <a:lnSpc>
                    <a:spcPct val="200000"/>
                  </a:lnSpc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</m:ctrlPr>
                      </m:sSupPr>
                      <m:e>
                        <m:r>
                          <a:rPr lang="ko-KR" altLang="en-US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𝒟</m:t>
                        </m:r>
                      </m:e>
                      <m:sup>
                        <m:r>
                          <a:rPr lang="en-US" altLang="ko-KR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𝐿</m:t>
                        </m:r>
                      </m:sup>
                    </m:sSup>
                    <m:r>
                      <a:rPr lang="en-US" altLang="ko-KR" sz="18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Malgun Gothic"/>
                        <a:sym typeface="Malgun Gothic"/>
                      </a:rPr>
                      <m:t>=</m:t>
                    </m:r>
                    <m:nary>
                      <m:naryPr>
                        <m:chr m:val="⋃"/>
                        <m:ctrlPr>
                          <a:rPr lang="en-US" altLang="ko-KR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𝑖</m:t>
                        </m:r>
                        <m:r>
                          <a:rPr lang="en-US" altLang="ko-KR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=1</m:t>
                        </m:r>
                      </m:sub>
                      <m:sup>
                        <m:r>
                          <a:rPr lang="en-US" altLang="ko-KR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𝐾</m:t>
                        </m:r>
                      </m:sup>
                      <m:e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Malgun Gothic"/>
                                <a:sym typeface="Malgun Gothic"/>
                              </a:rPr>
                            </m:ctrlPr>
                          </m:sSubSupPr>
                          <m:e>
                            <m:r>
                              <a:rPr lang="ko-KR" altLang="en-US" sz="18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Malgun Gothic"/>
                                <a:sym typeface="Malgun Gothic"/>
                              </a:rPr>
                              <m:t>𝒟</m:t>
                            </m:r>
                          </m:e>
                          <m:sub>
                            <m:r>
                              <a:rPr lang="en-US" altLang="ko-KR" sz="18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Malgun Gothic"/>
                                <a:sym typeface="Malgun Gothic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8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Malgun Gothic"/>
                                <a:sym typeface="Malgun Gothic"/>
                              </a:rPr>
                              <m:t>𝐿</m:t>
                            </m:r>
                          </m:sup>
                        </m:sSubSup>
                      </m:e>
                    </m:nary>
                    <m:r>
                      <a:rPr lang="en-US" altLang="ko-KR" sz="18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Malgun Gothic"/>
                        <a:sym typeface="Malgun Gothic"/>
                      </a:rPr>
                      <m:t>     &amp;      </m:t>
                    </m:r>
                    <m:sSup>
                      <m:sSup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</m:ctrlPr>
                      </m:sSupPr>
                      <m:e>
                        <m:r>
                          <a:rPr lang="ko-KR" altLang="en-US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𝒟</m:t>
                        </m:r>
                      </m:e>
                      <m:sup>
                        <m:r>
                          <a:rPr lang="en-US" altLang="ko-KR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𝑈</m:t>
                        </m:r>
                      </m:sup>
                    </m:sSup>
                    <m:r>
                      <a:rPr lang="en-US" altLang="ko-KR" sz="18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Malgun Gothic"/>
                        <a:sym typeface="Malgun Gothic"/>
                      </a:rPr>
                      <m:t>=</m:t>
                    </m:r>
                    <m:nary>
                      <m:naryPr>
                        <m:chr m:val="⋃"/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𝑖</m:t>
                        </m:r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=1</m:t>
                        </m:r>
                      </m:sub>
                      <m:sup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𝐾</m:t>
                        </m:r>
                      </m:sup>
                      <m:e>
                        <m:sSubSup>
                          <m:sSubSupPr>
                            <m:ctrlPr>
                              <a:rPr lang="en-US" altLang="ko-KR" sz="18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Malgun Gothic"/>
                                <a:sym typeface="Malgun Gothic"/>
                              </a:rPr>
                            </m:ctrlPr>
                          </m:sSubSupPr>
                          <m:e>
                            <m:r>
                              <a:rPr lang="ko-KR" altLang="en-US" sz="18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Malgun Gothic"/>
                                <a:sym typeface="Malgun Gothic"/>
                              </a:rPr>
                              <m:t>𝒟</m:t>
                            </m:r>
                          </m:e>
                          <m:sub>
                            <m:r>
                              <a:rPr lang="en-US" altLang="ko-KR" sz="18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Malgun Gothic"/>
                                <a:sym typeface="Malgun Gothic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8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Malgun Gothic"/>
                                <a:sym typeface="Malgun Gothic"/>
                              </a:rPr>
                              <m:t>𝑈</m:t>
                            </m:r>
                          </m:sup>
                        </m:sSubSup>
                      </m:e>
                    </m:nary>
                  </m:oMath>
                </a14:m>
                <a:endParaRPr lang="en-US" altLang="ko-KR" sz="1800" dirty="0">
                  <a:solidFill>
                    <a:schemeClr val="dk1"/>
                  </a:solidFill>
                  <a:latin typeface="Malgun Gothic"/>
                  <a:ea typeface="Malgun Gothic"/>
                  <a:sym typeface="Malgun Gothic"/>
                </a:endParaRPr>
              </a:p>
              <a:p>
                <a:pPr marL="285750" lvl="0" indent="-285750">
                  <a:lnSpc>
                    <a:spcPct val="200000"/>
                  </a:lnSpc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</m:ctrlPr>
                      </m:sSubPr>
                      <m:e>
                        <m:r>
                          <a:rPr lang="en-US" altLang="ko-KR" sz="18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algun Gothic"/>
                          </a:rPr>
                          <m:t>ℳ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𝐿</m:t>
                        </m:r>
                      </m:sub>
                    </m:sSub>
                    <m:r>
                      <a:rPr lang="en-US" altLang="ko-KR" sz="18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Malgun Gothic"/>
                        <a:sym typeface="Malgun Gothic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𝑖</m:t>
                        </m:r>
                        <m:r>
                          <a:rPr lang="en-US" altLang="ko-KR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=1</m:t>
                        </m:r>
                      </m:sub>
                      <m:sup>
                        <m:r>
                          <a:rPr lang="en-US" altLang="ko-KR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altLang="ko-KR" sz="18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Malgun Gothic"/>
                                <a:sym typeface="Malgun Gothic"/>
                              </a:rPr>
                            </m:ctrlPr>
                          </m:sSubPr>
                          <m:e>
                            <m:r>
                              <a:rPr lang="en-US" altLang="ko-KR" sz="18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algun Gothic"/>
                              </a:rPr>
                              <m:t>ℳ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Malgun Gothic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ko-KR" sz="1800" dirty="0" smtClean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 </a:t>
                </a:r>
                <a:r>
                  <a:rPr lang="en-US" altLang="ko-KR" sz="1700" dirty="0" smtClean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(Data samples in labeled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</m:ctrlPr>
                      </m:sSupPr>
                      <m:e>
                        <m:r>
                          <a:rPr lang="ko-KR" altLang="en-US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𝒟</m:t>
                        </m:r>
                      </m:e>
                      <m:sup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en-US" altLang="ko-KR" sz="1700" dirty="0" smtClean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)</a:t>
                </a:r>
              </a:p>
              <a:p>
                <a:pPr marL="285750" lvl="0" indent="-285750">
                  <a:lnSpc>
                    <a:spcPct val="200000"/>
                  </a:lnSpc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</m:ctrlPr>
                      </m:sSupPr>
                      <m:e>
                        <m:r>
                          <a:rPr lang="ko-KR" altLang="en-US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𝒟</m:t>
                        </m:r>
                      </m:e>
                      <m:sup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𝐿</m:t>
                        </m:r>
                      </m:sup>
                    </m:sSup>
                    <m:r>
                      <a:rPr lang="en-US" altLang="ko-KR" sz="18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Malgun Gothic"/>
                        <a:sym typeface="Malgun Gothic"/>
                      </a:rPr>
                      <m:t>={(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algun Gothic"/>
                          </a:rPr>
                          <m:t>𝑥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algun Gothic"/>
                          </a:rPr>
                          <m:t>𝑙</m:t>
                        </m:r>
                      </m:sub>
                    </m:sSub>
                    <m:r>
                      <a:rPr lang="en-US" altLang="ko-KR" sz="18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Malgun Gothic"/>
                        <a:sym typeface="Malgun Gothic"/>
                      </a:rPr>
                      <m:t>,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algun Gothic"/>
                          </a:rPr>
                          <m:t>𝑦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algun Gothic"/>
                          </a:rPr>
                          <m:t>𝑙</m:t>
                        </m:r>
                      </m:sub>
                    </m:sSub>
                    <m:r>
                      <a:rPr lang="en-US" altLang="ko-KR" sz="18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Malgun Gothic"/>
                        <a:sym typeface="Malgun Gothic"/>
                      </a:rPr>
                      <m:t>)}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altLang="ko-KR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altLang="ko-KR" sz="18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Malgun Gothic"/>
                                  <a:sym typeface="Malgun Gothic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Malgun Gothic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US" altLang="ko-KR" sz="18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Malgun Gothic"/>
                                  <a:sym typeface="Malgun Gothic"/>
                                </a:rPr>
                                <m:t>𝐿</m:t>
                              </m:r>
                            </m:sub>
                          </m:sSub>
                        </m:e>
                      </m:mr>
                      <m:mr>
                        <m:e>
                          <m:r>
                            <a:rPr lang="en-US" altLang="ko-KR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Malgun Gothic"/>
                              <a:sym typeface="Malgun Gothic"/>
                            </a:rPr>
                            <m:t>𝑙</m:t>
                          </m:r>
                          <m:r>
                            <a:rPr lang="en-US" altLang="ko-KR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Malgun Gothic"/>
                              <a:sym typeface="Malgun Gothic"/>
                            </a:rPr>
                            <m:t>=1</m:t>
                          </m:r>
                        </m:e>
                      </m:mr>
                    </m:m>
                  </m:oMath>
                </a14:m>
                <a:endParaRPr lang="en-US" altLang="ko-KR" sz="1800" dirty="0" smtClean="0">
                  <a:solidFill>
                    <a:schemeClr val="dk1"/>
                  </a:solidFill>
                  <a:latin typeface="Malgun Gothic"/>
                  <a:ea typeface="Malgun Gothic"/>
                  <a:sym typeface="Malgun Gothic"/>
                </a:endParaRPr>
              </a:p>
              <a:p>
                <a:pPr marL="285750" lvl="0" indent="-285750">
                  <a:lnSpc>
                    <a:spcPct val="200000"/>
                  </a:lnSpc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algun Gothic"/>
                          </a:rPr>
                          <m:t>𝑥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algun Gothic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ko-KR" sz="1800" dirty="0" smtClean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: </a:t>
                </a:r>
                <a:r>
                  <a:rPr lang="en-US" altLang="ko-KR" sz="1700" dirty="0" smtClean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The features of the </a:t>
                </a:r>
                <a14:m>
                  <m:oMath xmlns:m="http://schemas.openxmlformats.org/officeDocument/2006/math">
                    <m:r>
                      <a:rPr lang="en-US" altLang="ko-KR" sz="17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Malgun Gothic"/>
                        <a:sym typeface="Malgun Gothic"/>
                      </a:rPr>
                      <m:t>𝑙</m:t>
                    </m:r>
                  </m:oMath>
                </a14:m>
                <a:r>
                  <a:rPr lang="en-US" altLang="ko-KR" sz="1700" dirty="0" smtClean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-</a:t>
                </a:r>
                <a:r>
                  <a:rPr lang="en-US" altLang="ko-KR" sz="17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th</a:t>
                </a:r>
                <a:r>
                  <a:rPr lang="en-US" altLang="ko-KR" sz="1700" dirty="0" smtClean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 data sample</a:t>
                </a:r>
              </a:p>
              <a:p>
                <a:pPr marL="285750" lvl="0" indent="-285750">
                  <a:lnSpc>
                    <a:spcPct val="200000"/>
                  </a:lnSpc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algun Gothic"/>
                          </a:rPr>
                          <m:t>𝑦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algun Gothic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ko-KR" sz="1800" dirty="0" smtClean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: </a:t>
                </a:r>
                <a:r>
                  <a:rPr lang="en-US" altLang="ko-KR" sz="1700" dirty="0" smtClean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The corresponding one-hot label</a:t>
                </a:r>
              </a:p>
              <a:p>
                <a:pPr marL="285750" lvl="0" indent="-285750">
                  <a:lnSpc>
                    <a:spcPct val="200000"/>
                  </a:lnSpc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endParaRPr lang="en-US" altLang="ko-KR" sz="1800" dirty="0">
                  <a:solidFill>
                    <a:schemeClr val="dk1"/>
                  </a:solidFill>
                  <a:latin typeface="Malgun Gothic"/>
                  <a:ea typeface="Malgun Gothic"/>
                  <a:sym typeface="Malgun Gothic"/>
                </a:endParaRPr>
              </a:p>
            </p:txBody>
          </p:sp>
        </mc:Choice>
        <mc:Fallback xmlns="">
          <p:sp>
            <p:nvSpPr>
              <p:cNvPr id="11" name="Google Shape;116;p2">
                <a:extLst>
                  <a:ext uri="{FF2B5EF4-FFF2-40B4-BE49-F238E27FC236}">
                    <a16:creationId xmlns:a16="http://schemas.microsoft.com/office/drawing/2014/main" id="{500FC493-1EFB-4524-AAFA-81F77A004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02" y="1089182"/>
                <a:ext cx="7932348" cy="4679635"/>
              </a:xfrm>
              <a:prstGeom prst="rect">
                <a:avLst/>
              </a:prstGeom>
              <a:blipFill>
                <a:blip r:embed="rId4"/>
                <a:stretch>
                  <a:fillRect l="-5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10030507" y="1735334"/>
                <a:ext cx="552139" cy="6765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200000"/>
                  </a:lnSpc>
                  <a:buClr>
                    <a:schemeClr val="dk1"/>
                  </a:buClr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80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Malgun Gothic"/>
                              <a:sym typeface="Malgun Gothic"/>
                            </a:rPr>
                          </m:ctrlPr>
                        </m:sSubSupPr>
                        <m:e>
                          <m:r>
                            <a:rPr lang="ko-KR" altLang="en-US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Malgun Gothic"/>
                              <a:sym typeface="Malgun Gothic"/>
                            </a:rPr>
                            <m:t>𝒟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Malgun Gothic"/>
                              <a:sym typeface="Malgun Gothic"/>
                            </a:rPr>
                            <m:t>𝑖</m:t>
                          </m:r>
                        </m:sub>
                        <m:sup>
                          <m:r>
                            <a:rPr lang="en-US" altLang="ko-KR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Malgun Gothic"/>
                              <a:sym typeface="Malgun Gothic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en-US" altLang="ko-KR" sz="1800" dirty="0">
                  <a:solidFill>
                    <a:schemeClr val="dk1"/>
                  </a:solidFill>
                  <a:latin typeface="Malgun Gothic"/>
                  <a:ea typeface="Malgun Gothic"/>
                  <a:sym typeface="Malgun Gothic"/>
                </a:endParaRPr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0507" y="1735334"/>
                <a:ext cx="552139" cy="6765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8900162" y="1737174"/>
                <a:ext cx="582403" cy="6803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200000"/>
                  </a:lnSpc>
                  <a:buClr>
                    <a:schemeClr val="dk1"/>
                  </a:buClr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80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Malgun Gothic"/>
                              <a:sym typeface="Malgun Gothic"/>
                            </a:rPr>
                          </m:ctrlPr>
                        </m:sSubSupPr>
                        <m:e>
                          <m:r>
                            <a:rPr lang="ko-KR" altLang="en-US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Malgun Gothic"/>
                              <a:sym typeface="Malgun Gothic"/>
                            </a:rPr>
                            <m:t>𝒟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Malgun Gothic"/>
                              <a:sym typeface="Malgun Gothic"/>
                            </a:rPr>
                            <m:t>𝑖</m:t>
                          </m:r>
                        </m:sub>
                        <m:sup>
                          <m:r>
                            <a:rPr lang="en-US" altLang="ko-KR" sz="18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Malgun Gothic"/>
                              <a:sym typeface="Malgun Gothic"/>
                            </a:rPr>
                            <m:t>𝑈</m:t>
                          </m:r>
                        </m:sup>
                      </m:sSubSup>
                    </m:oMath>
                  </m:oMathPara>
                </a14:m>
                <a:endParaRPr lang="en-US" altLang="ko-KR" sz="1800" dirty="0">
                  <a:solidFill>
                    <a:schemeClr val="dk1"/>
                  </a:solidFill>
                  <a:latin typeface="Malgun Gothic"/>
                  <a:ea typeface="Malgun Gothic"/>
                  <a:sym typeface="Malgun Gothic"/>
                </a:endParaRPr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0162" y="1737174"/>
                <a:ext cx="582403" cy="6803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E3DD17F9-CA89-4AE3-ABD4-A3E13D765D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450" t="62097" r="21715" b="16740"/>
          <a:stretch/>
        </p:blipFill>
        <p:spPr>
          <a:xfrm>
            <a:off x="9030791" y="2292360"/>
            <a:ext cx="1412218" cy="1851015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9188381" y="3303343"/>
            <a:ext cx="231801" cy="23458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4" idx="2"/>
          </p:cNvCxnSpPr>
          <p:nvPr/>
        </p:nvCxnSpPr>
        <p:spPr>
          <a:xfrm flipH="1" flipV="1">
            <a:off x="6305550" y="2714625"/>
            <a:ext cx="2882831" cy="7060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7006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"/>
          <p:cNvSpPr txBox="1">
            <a:spLocks noGrp="1"/>
          </p:cNvSpPr>
          <p:nvPr>
            <p:ph type="title"/>
          </p:nvPr>
        </p:nvSpPr>
        <p:spPr>
          <a:xfrm>
            <a:off x="621102" y="365125"/>
            <a:ext cx="11050438" cy="514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dirty="0" smtClean="0"/>
              <a:t>Sequence Diagram</a:t>
            </a:r>
            <a:endParaRPr dirty="0"/>
          </a:p>
        </p:txBody>
      </p:sp>
      <p:sp>
        <p:nvSpPr>
          <p:cNvPr id="190" name="Google Shape;190;p10"/>
          <p:cNvSpPr txBox="1">
            <a:spLocks noGrp="1"/>
          </p:cNvSpPr>
          <p:nvPr>
            <p:ph type="sldNum" idx="12"/>
          </p:nvPr>
        </p:nvSpPr>
        <p:spPr>
          <a:xfrm>
            <a:off x="8928340" y="63563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116;p2">
                <a:extLst>
                  <a:ext uri="{FF2B5EF4-FFF2-40B4-BE49-F238E27FC236}">
                    <a16:creationId xmlns:a16="http://schemas.microsoft.com/office/drawing/2014/main" id="{500FC493-1EFB-4524-AAFA-81F77A004B50}"/>
                  </a:ext>
                </a:extLst>
              </p:cNvPr>
              <p:cNvSpPr txBox="1"/>
              <p:nvPr/>
            </p:nvSpPr>
            <p:spPr>
              <a:xfrm>
                <a:off x="462951" y="1949032"/>
                <a:ext cx="4731948" cy="5238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lvl="0" algn="ctr">
                  <a:lnSpc>
                    <a:spcPct val="150000"/>
                  </a:lnSpc>
                  <a:buClr>
                    <a:schemeClr val="dk1"/>
                  </a:buClr>
                  <a:buSzPts val="1800"/>
                </a:pPr>
                <a:r>
                  <a:rPr lang="en-US" altLang="ko-KR" sz="1800" dirty="0" smtClean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1) Client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Malgun Gothic"/>
                        <a:sym typeface="Malgun Gothic"/>
                      </a:rPr>
                      <m:t>𝑖</m:t>
                    </m:r>
                  </m:oMath>
                </a14:m>
                <a:r>
                  <a:rPr lang="en-US" altLang="ko-KR" sz="1800" dirty="0" smtClean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 trains the local model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8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</m:ctrlPr>
                      </m:sSubSupPr>
                      <m:e>
                        <m:r>
                          <a:rPr lang="en-US" altLang="ko-KR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𝑤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𝑖</m:t>
                        </m:r>
                      </m:sub>
                      <m:sup>
                        <m:r>
                          <a:rPr lang="en-US" altLang="ko-KR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ko-KR" sz="1800" dirty="0" smtClean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 on its labeled dataset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</m:ctrlPr>
                      </m:sSubSupPr>
                      <m:e>
                        <m:r>
                          <a:rPr lang="ko-KR" altLang="en-US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𝒟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𝑖</m:t>
                        </m:r>
                      </m:sub>
                      <m:sup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en-US" altLang="ko-KR" sz="1800" dirty="0" smtClean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 </a:t>
                </a:r>
              </a:p>
            </p:txBody>
          </p:sp>
        </mc:Choice>
        <mc:Fallback xmlns="">
          <p:sp>
            <p:nvSpPr>
              <p:cNvPr id="12" name="Google Shape;116;p2">
                <a:extLst>
                  <a:ext uri="{FF2B5EF4-FFF2-40B4-BE49-F238E27FC236}">
                    <a16:creationId xmlns:a16="http://schemas.microsoft.com/office/drawing/2014/main" id="{500FC493-1EFB-4524-AAFA-81F77A004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51" y="1949032"/>
                <a:ext cx="4731948" cy="523876"/>
              </a:xfrm>
              <a:prstGeom prst="rect">
                <a:avLst/>
              </a:prstGeom>
              <a:blipFill>
                <a:blip r:embed="rId3"/>
                <a:stretch>
                  <a:fillRect t="-29070" r="-1160" b="-476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/>
          <p:cNvCxnSpPr/>
          <p:nvPr/>
        </p:nvCxnSpPr>
        <p:spPr>
          <a:xfrm>
            <a:off x="6146321" y="622509"/>
            <a:ext cx="0" cy="5748128"/>
          </a:xfrm>
          <a:prstGeom prst="line">
            <a:avLst/>
          </a:prstGeom>
          <a:ln w="1905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2162175" y="1128713"/>
            <a:ext cx="1333500" cy="5715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 smtClean="0">
                <a:solidFill>
                  <a:schemeClr val="tx1"/>
                </a:solidFill>
              </a:rPr>
              <a:t>Client</a:t>
            </a:r>
            <a:endParaRPr lang="ko-KR" altLang="en-US" sz="18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758710" y="2686567"/>
                <a:ext cx="4140429" cy="4625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lnSpc>
                    <a:spcPct val="150000"/>
                  </a:lnSpc>
                  <a:buClr>
                    <a:schemeClr val="dk1"/>
                  </a:buClr>
                  <a:buSzPts val="1800"/>
                </a:pPr>
                <a14:m>
                  <m:oMath xmlns:m="http://schemas.openxmlformats.org/officeDocument/2006/math">
                    <m:r>
                      <a:rPr lang="ko-KR" altLang="en-US" sz="18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sym typeface="Malgun Gothic"/>
                      </a:rPr>
                      <m:t>𝒬</m:t>
                    </m:r>
                    <m:r>
                      <a:rPr lang="en-US" altLang="ko-KR" sz="18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sym typeface="Malgun Gothic"/>
                      </a:rPr>
                      <m:t>(</m:t>
                    </m:r>
                    <m:sSub>
                      <m:sSubPr>
                        <m:ctrlPr>
                          <a:rPr lang="en-US" altLang="ko-KR" sz="18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sym typeface="Malgun Gothic"/>
                          </a:rPr>
                        </m:ctrlPr>
                      </m:sSubPr>
                      <m:e>
                        <m:r>
                          <a:rPr lang="en-US" altLang="ko-KR" sz="18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sym typeface="Malgun Gothic"/>
                          </a:rPr>
                          <m:t>𝑥</m:t>
                        </m:r>
                      </m:e>
                      <m:sub>
                        <m:r>
                          <a:rPr lang="en-US" altLang="ko-KR" sz="18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sym typeface="Malgun Gothic"/>
                          </a:rPr>
                          <m:t>𝑙</m:t>
                        </m:r>
                      </m:sub>
                    </m:sSub>
                    <m:r>
                      <a:rPr lang="en-US" altLang="ko-KR" sz="18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sym typeface="Malgun Gothic"/>
                      </a:rPr>
                      <m:t>, </m:t>
                    </m:r>
                    <m:sSubSup>
                      <m:sSubSupPr>
                        <m:ctrlPr>
                          <a:rPr lang="en-US" altLang="ko-KR" sz="18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sym typeface="Malgun Gothic"/>
                          </a:rPr>
                        </m:ctrlPr>
                      </m:sSubSupPr>
                      <m:e>
                        <m:r>
                          <a:rPr lang="en-US" altLang="ko-KR" sz="18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sym typeface="Malgun Gothic"/>
                          </a:rPr>
                          <m:t>𝑤</m:t>
                        </m:r>
                      </m:e>
                      <m:sub>
                        <m:r>
                          <a:rPr lang="en-US" altLang="ko-KR" sz="18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sym typeface="Malgun Gothic"/>
                          </a:rPr>
                          <m:t>𝑖</m:t>
                        </m:r>
                      </m:sub>
                      <m:sup>
                        <m:r>
                          <a:rPr lang="en-US" altLang="ko-KR" sz="18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sym typeface="Malgun Gothic"/>
                          </a:rPr>
                          <m:t>𝑡</m:t>
                        </m:r>
                      </m:sup>
                    </m:sSubSup>
                    <m:r>
                      <a:rPr lang="en-US" altLang="ko-KR" sz="18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sym typeface="Malgun Gothic"/>
                      </a:rPr>
                      <m:t>)</m:t>
                    </m:r>
                  </m:oMath>
                </a14:m>
                <a:r>
                  <a:rPr lang="en-US" altLang="ko-KR" sz="1800" dirty="0">
                    <a:solidFill>
                      <a:schemeClr val="accent5">
                        <a:lumMod val="75000"/>
                      </a:schemeClr>
                    </a:solidFill>
                    <a:latin typeface="+mj-ea"/>
                    <a:ea typeface="+mj-ea"/>
                    <a:sym typeface="Malgun Gothic"/>
                  </a:rPr>
                  <a:t>:</a:t>
                </a:r>
                <a:r>
                  <a:rPr lang="en-US" altLang="ko-KR" sz="1800" dirty="0" smtClean="0">
                    <a:solidFill>
                      <a:schemeClr val="accent5">
                        <a:lumMod val="75000"/>
                      </a:schemeClr>
                    </a:solidFill>
                    <a:latin typeface="+mj-ea"/>
                    <a:ea typeface="+mj-ea"/>
                    <a:sym typeface="Malgun Gothic"/>
                  </a:rPr>
                  <a:t> </a:t>
                </a:r>
                <a:r>
                  <a:rPr lang="en-US" altLang="ko-KR" sz="1600" dirty="0" smtClean="0">
                    <a:solidFill>
                      <a:schemeClr val="accent5">
                        <a:lumMod val="75000"/>
                      </a:schemeClr>
                    </a:solidFill>
                    <a:latin typeface="+mj-ea"/>
                    <a:ea typeface="+mj-ea"/>
                    <a:sym typeface="Malgun Gothic"/>
                  </a:rPr>
                  <a:t>The predicted class distribution</a:t>
                </a:r>
                <a:endParaRPr lang="en-US" altLang="ko-KR" sz="1800" dirty="0">
                  <a:solidFill>
                    <a:schemeClr val="accent5">
                      <a:lumMod val="75000"/>
                    </a:schemeClr>
                  </a:solidFill>
                  <a:latin typeface="+mj-ea"/>
                  <a:ea typeface="+mj-ea"/>
                  <a:sym typeface="Malgun Gothic"/>
                </a:endParaRPr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10" y="2686567"/>
                <a:ext cx="4140429" cy="462563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52" y="3850765"/>
            <a:ext cx="5502518" cy="61961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70105" y="3265291"/>
            <a:ext cx="47804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en-US" altLang="ko-KR" sz="1600" dirty="0" smtClean="0">
                <a:solidFill>
                  <a:schemeClr val="dk1"/>
                </a:solidFill>
                <a:latin typeface="+mj-ea"/>
                <a:ea typeface="+mj-ea"/>
                <a:sym typeface="Malgun Gothic"/>
              </a:rPr>
              <a:t>The supervised loss function: (cross-entropy loss)</a:t>
            </a:r>
            <a:endParaRPr lang="en-US" altLang="ko-KR" sz="1600" dirty="0">
              <a:solidFill>
                <a:schemeClr val="dk1"/>
              </a:solidFill>
              <a:latin typeface="+mj-ea"/>
              <a:ea typeface="+mj-ea"/>
              <a:sym typeface="Malgun Gothic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529005" y="4666563"/>
                <a:ext cx="4821576" cy="877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lnSpc>
                    <a:spcPct val="150000"/>
                  </a:lnSpc>
                  <a:buClr>
                    <a:schemeClr val="dk1"/>
                  </a:buClr>
                  <a:buSzPts val="18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sym typeface="Malgun Gothic"/>
                          </a:rPr>
                        </m:ctrlPr>
                      </m:sSubPr>
                      <m:e>
                        <m:r>
                          <a:rPr lang="ko-KR" altLang="en-US" sz="18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sym typeface="Malgun Gothic"/>
                          </a:rPr>
                          <m:t>𝜋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sym typeface="Malgun Gothic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 dirty="0" smtClean="0">
                    <a:solidFill>
                      <a:schemeClr val="accent5">
                        <a:lumMod val="75000"/>
                      </a:schemeClr>
                    </a:solidFill>
                    <a:latin typeface="+mj-ea"/>
                    <a:ea typeface="+mj-ea"/>
                    <a:sym typeface="Malgun Gothic"/>
                  </a:rPr>
                  <a:t>: </a:t>
                </a:r>
                <a:r>
                  <a:rPr lang="en-US" altLang="ko-KR" sz="1600" dirty="0" smtClean="0">
                    <a:solidFill>
                      <a:schemeClr val="accent5">
                        <a:lumMod val="75000"/>
                      </a:schemeClr>
                    </a:solidFill>
                    <a:latin typeface="+mj-ea"/>
                    <a:ea typeface="+mj-ea"/>
                    <a:sym typeface="Malgun Gothic"/>
                  </a:rPr>
                  <a:t>A weak data augmentation, such as </a:t>
                </a:r>
                <a:r>
                  <a:rPr lang="en-US" altLang="ko-KR" sz="1600" b="1" dirty="0" smtClean="0">
                    <a:solidFill>
                      <a:schemeClr val="accent5">
                        <a:lumMod val="75000"/>
                      </a:schemeClr>
                    </a:solidFill>
                    <a:latin typeface="+mj-ea"/>
                    <a:ea typeface="+mj-ea"/>
                    <a:sym typeface="Malgun Gothic"/>
                  </a:rPr>
                  <a:t>Random</a:t>
                </a:r>
                <a:r>
                  <a:rPr lang="en-US" altLang="ko-KR" sz="1600" dirty="0" smtClean="0">
                    <a:solidFill>
                      <a:schemeClr val="accent5">
                        <a:lumMod val="75000"/>
                      </a:schemeClr>
                    </a:solidFill>
                    <a:latin typeface="+mj-ea"/>
                    <a:ea typeface="+mj-ea"/>
                    <a:sym typeface="Malgun Gothic"/>
                  </a:rPr>
                  <a:t> </a:t>
                </a:r>
              </a:p>
              <a:p>
                <a:pPr lvl="0" algn="ctr">
                  <a:lnSpc>
                    <a:spcPct val="150000"/>
                  </a:lnSpc>
                  <a:buClr>
                    <a:schemeClr val="dk1"/>
                  </a:buClr>
                  <a:buSzPts val="1800"/>
                </a:pPr>
                <a:r>
                  <a:rPr lang="en-US" altLang="ko-KR" sz="1600" b="1" dirty="0" smtClean="0">
                    <a:solidFill>
                      <a:schemeClr val="accent5">
                        <a:lumMod val="75000"/>
                      </a:schemeClr>
                    </a:solidFill>
                    <a:latin typeface="+mj-ea"/>
                    <a:ea typeface="+mj-ea"/>
                    <a:sym typeface="Malgun Gothic"/>
                  </a:rPr>
                  <a:t>Horizontal Flipping </a:t>
                </a:r>
                <a:r>
                  <a:rPr lang="en-US" altLang="ko-KR" sz="1600" dirty="0" smtClean="0">
                    <a:solidFill>
                      <a:schemeClr val="accent5">
                        <a:lumMod val="75000"/>
                      </a:schemeClr>
                    </a:solidFill>
                    <a:latin typeface="+mj-ea"/>
                    <a:ea typeface="+mj-ea"/>
                    <a:sym typeface="Malgun Gothic"/>
                  </a:rPr>
                  <a:t>or </a:t>
                </a:r>
                <a:r>
                  <a:rPr lang="en-US" altLang="ko-KR" sz="1600" b="1" dirty="0" smtClean="0">
                    <a:solidFill>
                      <a:schemeClr val="accent5">
                        <a:lumMod val="75000"/>
                      </a:schemeClr>
                    </a:solidFill>
                    <a:latin typeface="+mj-ea"/>
                    <a:ea typeface="+mj-ea"/>
                    <a:sym typeface="Malgun Gothic"/>
                  </a:rPr>
                  <a:t>Random Cropping</a:t>
                </a:r>
                <a:endParaRPr lang="en-US" altLang="ko-KR" sz="1600" b="1" dirty="0">
                  <a:solidFill>
                    <a:schemeClr val="accent5">
                      <a:lumMod val="75000"/>
                    </a:schemeClr>
                  </a:solidFill>
                  <a:latin typeface="+mj-ea"/>
                  <a:ea typeface="+mj-ea"/>
                  <a:sym typeface="Malgun Gothic"/>
                </a:endParaRPr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05" y="4666563"/>
                <a:ext cx="4821576" cy="877163"/>
              </a:xfrm>
              <a:prstGeom prst="rect">
                <a:avLst/>
              </a:prstGeom>
              <a:blipFill>
                <a:blip r:embed="rId6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아래쪽 화살표 15"/>
          <p:cNvSpPr/>
          <p:nvPr/>
        </p:nvSpPr>
        <p:spPr>
          <a:xfrm>
            <a:off x="5867400" y="6362876"/>
            <a:ext cx="542925" cy="1314274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아래쪽 화살표 21"/>
          <p:cNvSpPr/>
          <p:nvPr/>
        </p:nvSpPr>
        <p:spPr>
          <a:xfrm>
            <a:off x="5874858" y="6370637"/>
            <a:ext cx="542925" cy="1314274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46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9" grpId="0"/>
      <p:bldP spid="20" grpId="0"/>
      <p:bldP spid="16" grpId="0" animBg="1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"/>
          <p:cNvSpPr txBox="1">
            <a:spLocks noGrp="1"/>
          </p:cNvSpPr>
          <p:nvPr>
            <p:ph type="title"/>
          </p:nvPr>
        </p:nvSpPr>
        <p:spPr>
          <a:xfrm>
            <a:off x="607345" y="365125"/>
            <a:ext cx="11077952" cy="514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dirty="0" smtClean="0"/>
              <a:t>Data </a:t>
            </a:r>
            <a:r>
              <a:rPr lang="en-US" dirty="0"/>
              <a:t>A</a:t>
            </a:r>
            <a:r>
              <a:rPr lang="en-US" dirty="0" smtClean="0"/>
              <a:t>ugmentation Methods: </a:t>
            </a:r>
            <a:r>
              <a:rPr lang="en-US" sz="2000" dirty="0" smtClean="0"/>
              <a:t>Random Horizontal </a:t>
            </a:r>
            <a:r>
              <a:rPr lang="en-US" sz="2000" dirty="0"/>
              <a:t>Flipping &amp; Random Cropping</a:t>
            </a:r>
            <a:endParaRPr sz="2000" dirty="0"/>
          </a:p>
        </p:txBody>
      </p:sp>
      <p:sp>
        <p:nvSpPr>
          <p:cNvPr id="190" name="Google Shape;190;p10"/>
          <p:cNvSpPr txBox="1">
            <a:spLocks noGrp="1"/>
          </p:cNvSpPr>
          <p:nvPr>
            <p:ph type="sldNum" idx="12"/>
          </p:nvPr>
        </p:nvSpPr>
        <p:spPr>
          <a:xfrm>
            <a:off x="8924925" y="6356349"/>
            <a:ext cx="275003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cxnSp>
        <p:nvCxnSpPr>
          <p:cNvPr id="4" name="직선 연결선 3"/>
          <p:cNvCxnSpPr/>
          <p:nvPr/>
        </p:nvCxnSpPr>
        <p:spPr>
          <a:xfrm>
            <a:off x="6124575" y="1352550"/>
            <a:ext cx="12221" cy="5018087"/>
          </a:xfrm>
          <a:prstGeom prst="line">
            <a:avLst/>
          </a:prstGeom>
          <a:ln w="1905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512026" y="1198661"/>
            <a:ext cx="3384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800" b="1" dirty="0">
                <a:solidFill>
                  <a:srgbClr val="1F3864"/>
                </a:solidFill>
                <a:latin typeface="+mj-ea"/>
                <a:ea typeface="+mj-ea"/>
              </a:rPr>
              <a:t>Random Horizontal Flipping </a:t>
            </a:r>
            <a:endParaRPr lang="ko-KR" altLang="en-US" sz="1800" b="1" dirty="0">
              <a:solidFill>
                <a:srgbClr val="1F3864"/>
              </a:solidFill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058806" y="1198660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800" b="1" dirty="0">
                <a:solidFill>
                  <a:srgbClr val="1F3864"/>
                </a:solidFill>
                <a:latin typeface="+mj-ea"/>
                <a:ea typeface="+mj-ea"/>
              </a:rPr>
              <a:t>Random Cropping</a:t>
            </a:r>
            <a:endParaRPr lang="ko-KR" altLang="en-US" sz="1800" b="1" dirty="0">
              <a:solidFill>
                <a:srgbClr val="1F3864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62434" y="1765108"/>
            <a:ext cx="50834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atin typeface="+mj-ea"/>
                <a:ea typeface="+mj-ea"/>
              </a:rPr>
              <a:t>Artificially </a:t>
            </a:r>
            <a:r>
              <a:rPr lang="en-US" altLang="ko-KR" sz="1600" dirty="0">
                <a:latin typeface="+mj-ea"/>
                <a:ea typeface="+mj-ea"/>
              </a:rPr>
              <a:t>expand the size and diversity of a dataset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321" y="2300777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1600" dirty="0" smtClean="0">
                <a:latin typeface="+mj-ea"/>
                <a:ea typeface="+mj-ea"/>
              </a:rPr>
              <a:t>Flip </a:t>
            </a:r>
            <a:r>
              <a:rPr lang="en-US" altLang="ko-KR" sz="1600" dirty="0">
                <a:latin typeface="+mj-ea"/>
                <a:ea typeface="+mj-ea"/>
              </a:rPr>
              <a:t>an image horizontally (left-to-right) with a specified probability (often 50</a:t>
            </a:r>
            <a:r>
              <a:rPr lang="en-US" altLang="ko-KR" sz="1600" dirty="0" smtClean="0">
                <a:latin typeface="+mj-ea"/>
                <a:ea typeface="+mj-ea"/>
              </a:rPr>
              <a:t>%)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0321" y="3115620"/>
            <a:ext cx="59056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+mj-ea"/>
                <a:ea typeface="+mj-ea"/>
              </a:rPr>
              <a:t>If the image is flipped, the pixels on the left side are swapped with the corresponding pixels on the right side, creating a mirror image along the vertical axis.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b="46192"/>
          <a:stretch/>
        </p:blipFill>
        <p:spPr>
          <a:xfrm>
            <a:off x="1035776" y="3995710"/>
            <a:ext cx="1690849" cy="216560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t="52679"/>
          <a:stretch/>
        </p:blipFill>
        <p:spPr>
          <a:xfrm>
            <a:off x="3491677" y="4211983"/>
            <a:ext cx="1690849" cy="1904511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2944453" y="5078514"/>
            <a:ext cx="342900" cy="303112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b="46586"/>
          <a:stretch/>
        </p:blipFill>
        <p:spPr>
          <a:xfrm>
            <a:off x="1092830" y="4075156"/>
            <a:ext cx="1690849" cy="208616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rcRect t="52230"/>
          <a:stretch/>
        </p:blipFill>
        <p:spPr>
          <a:xfrm>
            <a:off x="3533461" y="4250786"/>
            <a:ext cx="1690849" cy="1865708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6172057" y="1765108"/>
            <a:ext cx="59056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latin typeface="+mj-ea"/>
                <a:ea typeface="+mj-ea"/>
              </a:rPr>
              <a:t>Introduce </a:t>
            </a:r>
            <a:r>
              <a:rPr lang="en-US" altLang="ko-KR" sz="1600" dirty="0">
                <a:latin typeface="+mj-ea"/>
                <a:ea typeface="+mj-ea"/>
              </a:rPr>
              <a:t>variability and improve the robustness of models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6145252" y="2357212"/>
            <a:ext cx="59056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latin typeface="+mj-ea"/>
                <a:ea typeface="+mj-ea"/>
              </a:rPr>
              <a:t>Randomly </a:t>
            </a:r>
            <a:r>
              <a:rPr lang="en-US" altLang="ko-KR" sz="1600" dirty="0">
                <a:latin typeface="+mj-ea"/>
                <a:ea typeface="+mj-ea"/>
              </a:rPr>
              <a:t>selecting a rectangular region from the original image and resizing it (if necessary) to match the desired dimensions.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/>
          <a:srcRect b="46595"/>
          <a:stretch/>
        </p:blipFill>
        <p:spPr>
          <a:xfrm>
            <a:off x="6922761" y="4128019"/>
            <a:ext cx="1619405" cy="211124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/>
          <a:srcRect t="52968"/>
          <a:stretch/>
        </p:blipFill>
        <p:spPr>
          <a:xfrm>
            <a:off x="9622009" y="4332635"/>
            <a:ext cx="1619405" cy="1859284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>
            <a:off x="8986375" y="5108713"/>
            <a:ext cx="342900" cy="303112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/>
          <a:srcRect b="46982"/>
          <a:stretch/>
        </p:blipFill>
        <p:spPr>
          <a:xfrm>
            <a:off x="6903921" y="4063966"/>
            <a:ext cx="1619405" cy="210854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/>
          <a:srcRect t="52848"/>
          <a:stretch/>
        </p:blipFill>
        <p:spPr>
          <a:xfrm>
            <a:off x="9622009" y="4315118"/>
            <a:ext cx="1619405" cy="1875268"/>
          </a:xfrm>
          <a:prstGeom prst="rect">
            <a:avLst/>
          </a:prstGeom>
        </p:spPr>
      </p:pic>
      <p:sp>
        <p:nvSpPr>
          <p:cNvPr id="26" name="아래쪽 화살표 25"/>
          <p:cNvSpPr/>
          <p:nvPr/>
        </p:nvSpPr>
        <p:spPr>
          <a:xfrm>
            <a:off x="5867400" y="-914224"/>
            <a:ext cx="542925" cy="1314274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아래쪽 화살표 26"/>
          <p:cNvSpPr/>
          <p:nvPr/>
        </p:nvSpPr>
        <p:spPr>
          <a:xfrm>
            <a:off x="5867400" y="6362876"/>
            <a:ext cx="542925" cy="1314274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아래쪽 화살표 27"/>
          <p:cNvSpPr/>
          <p:nvPr/>
        </p:nvSpPr>
        <p:spPr>
          <a:xfrm>
            <a:off x="5874858" y="6370637"/>
            <a:ext cx="542925" cy="1314274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8224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" fill="hold">
                      <p:stCondLst>
                        <p:cond delay="0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11" grpId="0"/>
      <p:bldP spid="10" grpId="0" animBg="1"/>
      <p:bldP spid="19" grpId="0"/>
      <p:bldP spid="20" grpId="0"/>
      <p:bldP spid="23" grpId="0" animBg="1"/>
      <p:bldP spid="27" grpId="0" animBg="1"/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"/>
          <p:cNvSpPr txBox="1">
            <a:spLocks noGrp="1"/>
          </p:cNvSpPr>
          <p:nvPr>
            <p:ph type="title"/>
          </p:nvPr>
        </p:nvSpPr>
        <p:spPr>
          <a:xfrm>
            <a:off x="621102" y="365125"/>
            <a:ext cx="11050438" cy="514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dirty="0" smtClean="0"/>
              <a:t>Sequence Diagram</a:t>
            </a:r>
            <a:endParaRPr dirty="0"/>
          </a:p>
        </p:txBody>
      </p:sp>
      <p:sp>
        <p:nvSpPr>
          <p:cNvPr id="190" name="Google Shape;190;p10"/>
          <p:cNvSpPr txBox="1">
            <a:spLocks noGrp="1"/>
          </p:cNvSpPr>
          <p:nvPr>
            <p:ph type="sldNum" idx="12"/>
          </p:nvPr>
        </p:nvSpPr>
        <p:spPr>
          <a:xfrm>
            <a:off x="8928340" y="63563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116;p2">
                <a:extLst>
                  <a:ext uri="{FF2B5EF4-FFF2-40B4-BE49-F238E27FC236}">
                    <a16:creationId xmlns:a16="http://schemas.microsoft.com/office/drawing/2014/main" id="{500FC493-1EFB-4524-AAFA-81F77A004B50}"/>
                  </a:ext>
                </a:extLst>
              </p:cNvPr>
              <p:cNvSpPr txBox="1"/>
              <p:nvPr/>
            </p:nvSpPr>
            <p:spPr>
              <a:xfrm>
                <a:off x="462951" y="1949032"/>
                <a:ext cx="4731948" cy="5238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lvl="0" algn="ctr">
                  <a:lnSpc>
                    <a:spcPct val="150000"/>
                  </a:lnSpc>
                  <a:buClr>
                    <a:schemeClr val="dk1"/>
                  </a:buClr>
                  <a:buSzPts val="1800"/>
                </a:pPr>
                <a:r>
                  <a:rPr lang="en-US" altLang="ko-KR" sz="1800" dirty="0" smtClean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1) Client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Malgun Gothic"/>
                        <a:sym typeface="Malgun Gothic"/>
                      </a:rPr>
                      <m:t>𝑖</m:t>
                    </m:r>
                  </m:oMath>
                </a14:m>
                <a:r>
                  <a:rPr lang="en-US" altLang="ko-KR" sz="1800" dirty="0" smtClean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 trains the local model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8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</m:ctrlPr>
                      </m:sSubSupPr>
                      <m:e>
                        <m:r>
                          <a:rPr lang="en-US" altLang="ko-KR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𝑤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𝑖</m:t>
                        </m:r>
                      </m:sub>
                      <m:sup>
                        <m:r>
                          <a:rPr lang="en-US" altLang="ko-KR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ko-KR" sz="1800" dirty="0" smtClean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 on its labeled dataset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</m:ctrlPr>
                      </m:sSubSupPr>
                      <m:e>
                        <m:r>
                          <a:rPr lang="ko-KR" altLang="en-US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𝒟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𝑖</m:t>
                        </m:r>
                      </m:sub>
                      <m:sup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en-US" altLang="ko-KR" sz="1800" dirty="0" smtClean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 </a:t>
                </a:r>
              </a:p>
            </p:txBody>
          </p:sp>
        </mc:Choice>
        <mc:Fallback xmlns="">
          <p:sp>
            <p:nvSpPr>
              <p:cNvPr id="12" name="Google Shape;116;p2">
                <a:extLst>
                  <a:ext uri="{FF2B5EF4-FFF2-40B4-BE49-F238E27FC236}">
                    <a16:creationId xmlns:a16="http://schemas.microsoft.com/office/drawing/2014/main" id="{500FC493-1EFB-4524-AAFA-81F77A004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51" y="1949032"/>
                <a:ext cx="4731948" cy="523876"/>
              </a:xfrm>
              <a:prstGeom prst="rect">
                <a:avLst/>
              </a:prstGeom>
              <a:blipFill>
                <a:blip r:embed="rId3"/>
                <a:stretch>
                  <a:fillRect t="-29070" r="-1160" b="-476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/>
          <p:cNvCxnSpPr/>
          <p:nvPr/>
        </p:nvCxnSpPr>
        <p:spPr>
          <a:xfrm>
            <a:off x="6146321" y="622509"/>
            <a:ext cx="0" cy="5748128"/>
          </a:xfrm>
          <a:prstGeom prst="line">
            <a:avLst/>
          </a:prstGeom>
          <a:ln w="1905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2162175" y="1128713"/>
            <a:ext cx="1333500" cy="5715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 smtClean="0">
                <a:solidFill>
                  <a:schemeClr val="tx1"/>
                </a:solidFill>
              </a:rPr>
              <a:t>Client</a:t>
            </a:r>
            <a:endParaRPr lang="ko-KR" altLang="en-US" sz="18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758710" y="2686567"/>
                <a:ext cx="4140429" cy="4625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lnSpc>
                    <a:spcPct val="150000"/>
                  </a:lnSpc>
                  <a:buClr>
                    <a:schemeClr val="dk1"/>
                  </a:buClr>
                  <a:buSzPts val="1800"/>
                </a:pPr>
                <a14:m>
                  <m:oMath xmlns:m="http://schemas.openxmlformats.org/officeDocument/2006/math">
                    <m:r>
                      <a:rPr lang="ko-KR" altLang="en-US" sz="18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sym typeface="Malgun Gothic"/>
                      </a:rPr>
                      <m:t>𝒬</m:t>
                    </m:r>
                    <m:r>
                      <a:rPr lang="en-US" altLang="ko-KR" sz="18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sym typeface="Malgun Gothic"/>
                      </a:rPr>
                      <m:t>(</m:t>
                    </m:r>
                    <m:sSub>
                      <m:sSubPr>
                        <m:ctrlPr>
                          <a:rPr lang="en-US" altLang="ko-KR" sz="18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sym typeface="Malgun Gothic"/>
                          </a:rPr>
                        </m:ctrlPr>
                      </m:sSubPr>
                      <m:e>
                        <m:r>
                          <a:rPr lang="en-US" altLang="ko-KR" sz="18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sym typeface="Malgun Gothic"/>
                          </a:rPr>
                          <m:t>𝑥</m:t>
                        </m:r>
                      </m:e>
                      <m:sub>
                        <m:r>
                          <a:rPr lang="en-US" altLang="ko-KR" sz="18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sym typeface="Malgun Gothic"/>
                          </a:rPr>
                          <m:t>𝑙</m:t>
                        </m:r>
                      </m:sub>
                    </m:sSub>
                    <m:r>
                      <a:rPr lang="en-US" altLang="ko-KR" sz="18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sym typeface="Malgun Gothic"/>
                      </a:rPr>
                      <m:t>, </m:t>
                    </m:r>
                    <m:sSubSup>
                      <m:sSubSupPr>
                        <m:ctrlPr>
                          <a:rPr lang="en-US" altLang="ko-KR" sz="18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sym typeface="Malgun Gothic"/>
                          </a:rPr>
                        </m:ctrlPr>
                      </m:sSubSupPr>
                      <m:e>
                        <m:r>
                          <a:rPr lang="en-US" altLang="ko-KR" sz="18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sym typeface="Malgun Gothic"/>
                          </a:rPr>
                          <m:t>𝑤</m:t>
                        </m:r>
                      </m:e>
                      <m:sub>
                        <m:r>
                          <a:rPr lang="en-US" altLang="ko-KR" sz="18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sym typeface="Malgun Gothic"/>
                          </a:rPr>
                          <m:t>𝑖</m:t>
                        </m:r>
                      </m:sub>
                      <m:sup>
                        <m:r>
                          <a:rPr lang="en-US" altLang="ko-KR" sz="18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sym typeface="Malgun Gothic"/>
                          </a:rPr>
                          <m:t>𝑡</m:t>
                        </m:r>
                      </m:sup>
                    </m:sSubSup>
                    <m:r>
                      <a:rPr lang="en-US" altLang="ko-KR" sz="18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sym typeface="Malgun Gothic"/>
                      </a:rPr>
                      <m:t>)</m:t>
                    </m:r>
                  </m:oMath>
                </a14:m>
                <a:r>
                  <a:rPr lang="en-US" altLang="ko-KR" sz="1800" dirty="0">
                    <a:solidFill>
                      <a:schemeClr val="accent5">
                        <a:lumMod val="75000"/>
                      </a:schemeClr>
                    </a:solidFill>
                    <a:latin typeface="+mj-ea"/>
                    <a:ea typeface="+mj-ea"/>
                    <a:sym typeface="Malgun Gothic"/>
                  </a:rPr>
                  <a:t>:</a:t>
                </a:r>
                <a:r>
                  <a:rPr lang="en-US" altLang="ko-KR" sz="1800" dirty="0" smtClean="0">
                    <a:solidFill>
                      <a:schemeClr val="accent5">
                        <a:lumMod val="75000"/>
                      </a:schemeClr>
                    </a:solidFill>
                    <a:latin typeface="+mj-ea"/>
                    <a:ea typeface="+mj-ea"/>
                    <a:sym typeface="Malgun Gothic"/>
                  </a:rPr>
                  <a:t> </a:t>
                </a:r>
                <a:r>
                  <a:rPr lang="en-US" altLang="ko-KR" sz="1600" dirty="0" smtClean="0">
                    <a:solidFill>
                      <a:schemeClr val="accent5">
                        <a:lumMod val="75000"/>
                      </a:schemeClr>
                    </a:solidFill>
                    <a:latin typeface="+mj-ea"/>
                    <a:ea typeface="+mj-ea"/>
                    <a:sym typeface="Malgun Gothic"/>
                  </a:rPr>
                  <a:t>The predicted class distribution</a:t>
                </a:r>
                <a:endParaRPr lang="en-US" altLang="ko-KR" sz="1800" dirty="0">
                  <a:solidFill>
                    <a:schemeClr val="accent5">
                      <a:lumMod val="75000"/>
                    </a:schemeClr>
                  </a:solidFill>
                  <a:latin typeface="+mj-ea"/>
                  <a:ea typeface="+mj-ea"/>
                  <a:sym typeface="Malgun Gothic"/>
                </a:endParaRPr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10" y="2686567"/>
                <a:ext cx="4140429" cy="462563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52" y="3850765"/>
            <a:ext cx="5502518" cy="61961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70105" y="3265291"/>
            <a:ext cx="47804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en-US" altLang="ko-KR" sz="1600" dirty="0" smtClean="0">
                <a:solidFill>
                  <a:schemeClr val="dk1"/>
                </a:solidFill>
                <a:latin typeface="+mj-ea"/>
                <a:ea typeface="+mj-ea"/>
                <a:sym typeface="Malgun Gothic"/>
              </a:rPr>
              <a:t>The supervised loss function: (cross-entropy loss)</a:t>
            </a:r>
            <a:endParaRPr lang="en-US" altLang="ko-KR" sz="1600" dirty="0">
              <a:solidFill>
                <a:schemeClr val="dk1"/>
              </a:solidFill>
              <a:latin typeface="+mj-ea"/>
              <a:ea typeface="+mj-ea"/>
              <a:sym typeface="Malgun Gothic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529005" y="4666563"/>
                <a:ext cx="4821576" cy="877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lnSpc>
                    <a:spcPct val="150000"/>
                  </a:lnSpc>
                  <a:buClr>
                    <a:schemeClr val="dk1"/>
                  </a:buClr>
                  <a:buSzPts val="18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sym typeface="Malgun Gothic"/>
                          </a:rPr>
                        </m:ctrlPr>
                      </m:sSubPr>
                      <m:e>
                        <m:r>
                          <a:rPr lang="ko-KR" altLang="en-US" sz="18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sym typeface="Malgun Gothic"/>
                          </a:rPr>
                          <m:t>𝜋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sym typeface="Malgun Gothic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 dirty="0" smtClean="0">
                    <a:solidFill>
                      <a:schemeClr val="accent5">
                        <a:lumMod val="75000"/>
                      </a:schemeClr>
                    </a:solidFill>
                    <a:latin typeface="+mj-ea"/>
                    <a:ea typeface="+mj-ea"/>
                    <a:sym typeface="Malgun Gothic"/>
                  </a:rPr>
                  <a:t>: </a:t>
                </a:r>
                <a:r>
                  <a:rPr lang="en-US" altLang="ko-KR" sz="1600" dirty="0" smtClean="0">
                    <a:solidFill>
                      <a:schemeClr val="accent5">
                        <a:lumMod val="75000"/>
                      </a:schemeClr>
                    </a:solidFill>
                    <a:latin typeface="+mj-ea"/>
                    <a:ea typeface="+mj-ea"/>
                    <a:sym typeface="Malgun Gothic"/>
                  </a:rPr>
                  <a:t>A weak data augmentation, such as </a:t>
                </a:r>
                <a:r>
                  <a:rPr lang="en-US" altLang="ko-KR" sz="1600" b="1" dirty="0" smtClean="0">
                    <a:solidFill>
                      <a:schemeClr val="accent5">
                        <a:lumMod val="75000"/>
                      </a:schemeClr>
                    </a:solidFill>
                    <a:latin typeface="+mj-ea"/>
                    <a:ea typeface="+mj-ea"/>
                    <a:sym typeface="Malgun Gothic"/>
                  </a:rPr>
                  <a:t>Random</a:t>
                </a:r>
                <a:r>
                  <a:rPr lang="en-US" altLang="ko-KR" sz="1600" dirty="0" smtClean="0">
                    <a:solidFill>
                      <a:schemeClr val="accent5">
                        <a:lumMod val="75000"/>
                      </a:schemeClr>
                    </a:solidFill>
                    <a:latin typeface="+mj-ea"/>
                    <a:ea typeface="+mj-ea"/>
                    <a:sym typeface="Malgun Gothic"/>
                  </a:rPr>
                  <a:t> </a:t>
                </a:r>
              </a:p>
              <a:p>
                <a:pPr lvl="0" algn="ctr">
                  <a:lnSpc>
                    <a:spcPct val="150000"/>
                  </a:lnSpc>
                  <a:buClr>
                    <a:schemeClr val="dk1"/>
                  </a:buClr>
                  <a:buSzPts val="1800"/>
                </a:pPr>
                <a:r>
                  <a:rPr lang="en-US" altLang="ko-KR" sz="1600" b="1" dirty="0" smtClean="0">
                    <a:solidFill>
                      <a:schemeClr val="accent5">
                        <a:lumMod val="75000"/>
                      </a:schemeClr>
                    </a:solidFill>
                    <a:latin typeface="+mj-ea"/>
                    <a:ea typeface="+mj-ea"/>
                    <a:sym typeface="Malgun Gothic"/>
                  </a:rPr>
                  <a:t>Horizontal Flipping </a:t>
                </a:r>
                <a:r>
                  <a:rPr lang="en-US" altLang="ko-KR" sz="1600" dirty="0" smtClean="0">
                    <a:solidFill>
                      <a:schemeClr val="accent5">
                        <a:lumMod val="75000"/>
                      </a:schemeClr>
                    </a:solidFill>
                    <a:latin typeface="+mj-ea"/>
                    <a:ea typeface="+mj-ea"/>
                    <a:sym typeface="Malgun Gothic"/>
                  </a:rPr>
                  <a:t>or </a:t>
                </a:r>
                <a:r>
                  <a:rPr lang="en-US" altLang="ko-KR" sz="1600" b="1" dirty="0" smtClean="0">
                    <a:solidFill>
                      <a:schemeClr val="accent5">
                        <a:lumMod val="75000"/>
                      </a:schemeClr>
                    </a:solidFill>
                    <a:latin typeface="+mj-ea"/>
                    <a:ea typeface="+mj-ea"/>
                    <a:sym typeface="Malgun Gothic"/>
                  </a:rPr>
                  <a:t>Random Cropping</a:t>
                </a:r>
                <a:endParaRPr lang="en-US" altLang="ko-KR" sz="1600" b="1" dirty="0">
                  <a:solidFill>
                    <a:schemeClr val="accent5">
                      <a:lumMod val="75000"/>
                    </a:schemeClr>
                  </a:solidFill>
                  <a:latin typeface="+mj-ea"/>
                  <a:ea typeface="+mj-ea"/>
                  <a:sym typeface="Malgun Gothic"/>
                </a:endParaRPr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05" y="4666563"/>
                <a:ext cx="4821576" cy="877163"/>
              </a:xfrm>
              <a:prstGeom prst="rect">
                <a:avLst/>
              </a:prstGeom>
              <a:blipFill>
                <a:blip r:embed="rId6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모서리가 둥근 직사각형 3"/>
          <p:cNvSpPr/>
          <p:nvPr/>
        </p:nvSpPr>
        <p:spPr>
          <a:xfrm>
            <a:off x="297252" y="1809750"/>
            <a:ext cx="5570148" cy="42672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아래쪽 화살표 16"/>
          <p:cNvSpPr/>
          <p:nvPr/>
        </p:nvSpPr>
        <p:spPr>
          <a:xfrm>
            <a:off x="5867400" y="-914224"/>
            <a:ext cx="542925" cy="1314274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116;p2">
                <a:extLst>
                  <a:ext uri="{FF2B5EF4-FFF2-40B4-BE49-F238E27FC236}">
                    <a16:creationId xmlns:a16="http://schemas.microsoft.com/office/drawing/2014/main" id="{500FC493-1EFB-4524-AAFA-81F77A004B50}"/>
                  </a:ext>
                </a:extLst>
              </p:cNvPr>
              <p:cNvSpPr txBox="1"/>
              <p:nvPr/>
            </p:nvSpPr>
            <p:spPr>
              <a:xfrm>
                <a:off x="205775" y="1949963"/>
                <a:ext cx="5702421" cy="5238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lvl="0" algn="ctr">
                  <a:lnSpc>
                    <a:spcPct val="150000"/>
                  </a:lnSpc>
                  <a:buClr>
                    <a:schemeClr val="dk1"/>
                  </a:buClr>
                  <a:buSzPts val="1800"/>
                </a:pPr>
                <a:r>
                  <a:rPr lang="en-US" altLang="ko-KR" sz="1800" dirty="0" smtClean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2) Client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Malgun Gothic"/>
                        <a:sym typeface="Malgun Gothic"/>
                      </a:rPr>
                      <m:t>𝑖</m:t>
                    </m:r>
                  </m:oMath>
                </a14:m>
                <a:r>
                  <a:rPr lang="en-US" altLang="ko-KR" sz="1800" dirty="0" smtClean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 makes labels on its unlabeled dataset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</m:ctrlPr>
                      </m:sSubSupPr>
                      <m:e>
                        <m:r>
                          <a:rPr lang="ko-KR" altLang="en-US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𝒟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𝑖</m:t>
                        </m:r>
                      </m:sub>
                      <m:sup>
                        <m:r>
                          <a:rPr lang="en-US" altLang="ko-KR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𝑈</m:t>
                        </m:r>
                      </m:sup>
                    </m:sSubSup>
                  </m:oMath>
                </a14:m>
                <a:endParaRPr lang="en-US" altLang="ko-KR" sz="1800" dirty="0" smtClean="0">
                  <a:solidFill>
                    <a:schemeClr val="dk1"/>
                  </a:solidFill>
                  <a:latin typeface="Malgun Gothic"/>
                  <a:ea typeface="Malgun Gothic"/>
                  <a:sym typeface="Malgun Gothic"/>
                </a:endParaRPr>
              </a:p>
            </p:txBody>
          </p:sp>
        </mc:Choice>
        <mc:Fallback xmlns="">
          <p:sp>
            <p:nvSpPr>
              <p:cNvPr id="18" name="Google Shape;116;p2">
                <a:extLst>
                  <a:ext uri="{FF2B5EF4-FFF2-40B4-BE49-F238E27FC236}">
                    <a16:creationId xmlns:a16="http://schemas.microsoft.com/office/drawing/2014/main" id="{500FC493-1EFB-4524-AAFA-81F77A004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75" y="1949963"/>
                <a:ext cx="5702421" cy="523876"/>
              </a:xfrm>
              <a:prstGeom prst="rect">
                <a:avLst/>
              </a:prstGeom>
              <a:blipFill>
                <a:blip r:embed="rId7"/>
                <a:stretch>
                  <a:fillRect l="-107" b="-81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838" y="2593998"/>
            <a:ext cx="4505273" cy="6394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108474" y="3184793"/>
                <a:ext cx="5799722" cy="6378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1800" i="1">
                                <a:solidFill>
                                  <a:srgbClr val="2E75B6"/>
                                </a:solidFill>
                                <a:latin typeface="Cambria Math" panose="02040503050406030204" pitchFamily="18" charset="0"/>
                                <a:ea typeface="Malgun Gothic"/>
                                <a:sym typeface="Malgun Gothic"/>
                              </a:rPr>
                            </m:ctrlPr>
                          </m:accPr>
                          <m:e>
                            <m:r>
                              <a:rPr lang="en-US" altLang="ko-KR" sz="1800" i="1">
                                <a:solidFill>
                                  <a:srgbClr val="2E75B6"/>
                                </a:solidFill>
                                <a:latin typeface="Cambria Math" panose="02040503050406030204" pitchFamily="18" charset="0"/>
                                <a:ea typeface="Malgun Gothic"/>
                                <a:sym typeface="Malgun Gothic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ko-KR" sz="1800" i="1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600" dirty="0" smtClean="0">
                    <a:solidFill>
                      <a:srgbClr val="2E75B6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may </a:t>
                </a:r>
                <a:r>
                  <a:rPr lang="en-US" altLang="ko-KR" sz="1600" dirty="0">
                    <a:solidFill>
                      <a:srgbClr val="2E75B6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not be the ground-truth label because of </a:t>
                </a:r>
                <a:r>
                  <a:rPr lang="en-US" altLang="ko-KR" sz="1600" dirty="0" smtClean="0">
                    <a:solidFill>
                      <a:srgbClr val="2E75B6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the prediction </a:t>
                </a:r>
                <a:r>
                  <a:rPr lang="en-US" altLang="ko-KR" sz="1600" dirty="0">
                    <a:solidFill>
                      <a:srgbClr val="2E75B6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error.</a:t>
                </a:r>
                <a:endParaRPr lang="en-US" altLang="ko-KR" sz="1600" dirty="0">
                  <a:solidFill>
                    <a:srgbClr val="2E75B6"/>
                  </a:solidFill>
                </a:endParaRPr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74" y="3184793"/>
                <a:ext cx="5799722" cy="637867"/>
              </a:xfrm>
              <a:prstGeom prst="rect">
                <a:avLst/>
              </a:prstGeom>
              <a:blipFill>
                <a:blip r:embed="rId9"/>
                <a:stretch>
                  <a:fillRect t="-2857" b="-104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Google Shape;116;p2">
            <a:extLst>
              <a:ext uri="{FF2B5EF4-FFF2-40B4-BE49-F238E27FC236}">
                <a16:creationId xmlns:a16="http://schemas.microsoft.com/office/drawing/2014/main" id="{500FC493-1EFB-4524-AAFA-81F77A004B50}"/>
              </a:ext>
            </a:extLst>
          </p:cNvPr>
          <p:cNvSpPr txBox="1"/>
          <p:nvPr/>
        </p:nvSpPr>
        <p:spPr>
          <a:xfrm>
            <a:off x="570105" y="3834872"/>
            <a:ext cx="4731948" cy="523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en-US" altLang="ko-KR" sz="18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The consistency loss: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252" y="4325410"/>
            <a:ext cx="5704953" cy="4919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/>
              <p:cNvSpPr/>
              <p:nvPr/>
            </p:nvSpPr>
            <p:spPr>
              <a:xfrm>
                <a:off x="511" y="4966007"/>
                <a:ext cx="6096000" cy="62863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800" i="1" smtClean="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ko-KR" sz="1800" i="1" smtClean="0">
                                <a:solidFill>
                                  <a:srgbClr val="2E75B6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accPr>
                          <m:e>
                            <m:r>
                              <a:rPr lang="en-US" altLang="ko-KR" sz="1800" b="0" i="1" smtClean="0">
                                <a:solidFill>
                                  <a:srgbClr val="2E75B6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altLang="ko-KR" sz="1800" b="0" i="1" smtClean="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𝑖</m:t>
                        </m:r>
                      </m:sub>
                      <m:sup>
                        <m:r>
                          <a:rPr lang="en-US" altLang="ko-KR" sz="1800" b="0" i="1" smtClean="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ko-KR" sz="1600" dirty="0" smtClean="0">
                    <a:solidFill>
                      <a:srgbClr val="2E75B6"/>
                    </a:solidFill>
                    <a:latin typeface="+mj-ea"/>
                    <a:ea typeface="+mj-ea"/>
                  </a:rPr>
                  <a:t>: The aggregated model to use for training the unlabeled </a:t>
                </a:r>
                <a:r>
                  <a:rPr lang="en-US" altLang="ko-KR" sz="1600" dirty="0">
                    <a:solidFill>
                      <a:srgbClr val="2E75B6"/>
                    </a:solidFill>
                    <a:latin typeface="+mj-ea"/>
                    <a:ea typeface="+mj-ea"/>
                  </a:rPr>
                  <a:t>dataset</a:t>
                </a:r>
              </a:p>
            </p:txBody>
          </p:sp>
        </mc:Choice>
        <mc:Fallback xmlns="">
          <p:sp>
            <p:nvSpPr>
              <p:cNvPr id="24" name="직사각형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" y="4966007"/>
                <a:ext cx="6096000" cy="628634"/>
              </a:xfrm>
              <a:prstGeom prst="rect">
                <a:avLst/>
              </a:prstGeom>
              <a:blipFill>
                <a:blip r:embed="rId11"/>
                <a:stretch>
                  <a:fillRect b="-97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/>
              <p:cNvSpPr/>
              <p:nvPr/>
            </p:nvSpPr>
            <p:spPr>
              <a:xfrm>
                <a:off x="177896" y="5566001"/>
                <a:ext cx="5628392" cy="5078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ct val="150000"/>
                  </a:lnSpc>
                  <a:buClr>
                    <a:schemeClr val="dk1"/>
                  </a:buClr>
                  <a:buSzPts val="18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sym typeface="Malgun Gothic"/>
                          </a:rPr>
                        </m:ctrlPr>
                      </m:sSubPr>
                      <m:e>
                        <m:r>
                          <a:rPr lang="ko-KR" altLang="en-US" sz="18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sym typeface="Malgun Gothic"/>
                          </a:rPr>
                          <m:t>𝜋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sym typeface="Malgun Gothic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800" dirty="0" smtClean="0">
                    <a:solidFill>
                      <a:schemeClr val="accent5">
                        <a:lumMod val="75000"/>
                      </a:schemeClr>
                    </a:solidFill>
                    <a:latin typeface="+mj-ea"/>
                    <a:ea typeface="+mj-ea"/>
                    <a:sym typeface="Malgun Gothic"/>
                  </a:rPr>
                  <a:t>: </a:t>
                </a:r>
                <a:r>
                  <a:rPr lang="en-US" altLang="ko-KR" sz="1600" dirty="0" smtClean="0">
                    <a:solidFill>
                      <a:schemeClr val="accent5">
                        <a:lumMod val="75000"/>
                      </a:schemeClr>
                    </a:solidFill>
                    <a:latin typeface="+mj-ea"/>
                    <a:ea typeface="+mj-ea"/>
                    <a:sym typeface="Malgun Gothic"/>
                  </a:rPr>
                  <a:t>A strong data augmentation, such as </a:t>
                </a:r>
                <a:r>
                  <a:rPr lang="en-US" altLang="ko-KR" sz="1600" b="1" dirty="0" smtClean="0">
                    <a:solidFill>
                      <a:schemeClr val="accent5">
                        <a:lumMod val="75000"/>
                      </a:schemeClr>
                    </a:solidFill>
                    <a:latin typeface="+mj-ea"/>
                    <a:ea typeface="+mj-ea"/>
                    <a:sym typeface="Malgun Gothic"/>
                  </a:rPr>
                  <a:t>RandAugment</a:t>
                </a:r>
                <a:endParaRPr lang="en-US" altLang="ko-KR" sz="1600" b="1" dirty="0">
                  <a:solidFill>
                    <a:schemeClr val="accent5">
                      <a:lumMod val="75000"/>
                    </a:schemeClr>
                  </a:solidFill>
                  <a:latin typeface="+mj-ea"/>
                  <a:ea typeface="+mj-ea"/>
                  <a:sym typeface="Malgun Gothic"/>
                </a:endParaRPr>
              </a:p>
            </p:txBody>
          </p:sp>
        </mc:Choice>
        <mc:Fallback xmlns="">
          <p:sp>
            <p:nvSpPr>
              <p:cNvPr id="25" name="직사각형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96" y="5566001"/>
                <a:ext cx="5628392" cy="507831"/>
              </a:xfrm>
              <a:prstGeom prst="rect">
                <a:avLst/>
              </a:prstGeom>
              <a:blipFill>
                <a:blip r:embed="rId12"/>
                <a:stretch>
                  <a:fillRect b="-84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아래쪽 화살표 25"/>
          <p:cNvSpPr/>
          <p:nvPr/>
        </p:nvSpPr>
        <p:spPr>
          <a:xfrm>
            <a:off x="5867400" y="6362876"/>
            <a:ext cx="542925" cy="1314274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아래쪽 화살표 26"/>
          <p:cNvSpPr/>
          <p:nvPr/>
        </p:nvSpPr>
        <p:spPr>
          <a:xfrm>
            <a:off x="5874858" y="6370637"/>
            <a:ext cx="542925" cy="1314274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1104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4" grpId="0" animBg="1"/>
      <p:bldP spid="18" grpId="0"/>
      <p:bldP spid="3" grpId="0"/>
      <p:bldP spid="21" grpId="0"/>
      <p:bldP spid="24" grpId="0"/>
      <p:bldP spid="25" grpId="0"/>
      <p:bldP spid="26" grpId="0" animBg="1"/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"/>
          <p:cNvSpPr txBox="1">
            <a:spLocks noGrp="1"/>
          </p:cNvSpPr>
          <p:nvPr>
            <p:ph type="title"/>
          </p:nvPr>
        </p:nvSpPr>
        <p:spPr>
          <a:xfrm>
            <a:off x="607345" y="365125"/>
            <a:ext cx="11077952" cy="514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ko-KR" dirty="0"/>
              <a:t>Data Augmentation </a:t>
            </a:r>
            <a:r>
              <a:rPr lang="en-US" altLang="ko-KR" dirty="0" smtClean="0"/>
              <a:t>Method (strong</a:t>
            </a:r>
            <a:r>
              <a:rPr lang="en-US" altLang="ko-KR" dirty="0"/>
              <a:t>): </a:t>
            </a:r>
            <a:r>
              <a:rPr lang="en-US" altLang="ko-KR" dirty="0" smtClean="0"/>
              <a:t>RandAugment</a:t>
            </a:r>
            <a:endParaRPr dirty="0"/>
          </a:p>
        </p:txBody>
      </p:sp>
      <p:sp>
        <p:nvSpPr>
          <p:cNvPr id="190" name="Google Shape;190;p10"/>
          <p:cNvSpPr txBox="1">
            <a:spLocks noGrp="1"/>
          </p:cNvSpPr>
          <p:nvPr>
            <p:ph type="sldNum" idx="12"/>
          </p:nvPr>
        </p:nvSpPr>
        <p:spPr>
          <a:xfrm>
            <a:off x="8924925" y="6356349"/>
            <a:ext cx="275003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4" name="아래쪽 화살표 3"/>
          <p:cNvSpPr/>
          <p:nvPr/>
        </p:nvSpPr>
        <p:spPr>
          <a:xfrm>
            <a:off x="5867400" y="-914224"/>
            <a:ext cx="542925" cy="1314274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416845" y="1226448"/>
            <a:ext cx="10879806" cy="826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dirty="0">
                <a:latin typeface="+mj-ea"/>
                <a:ea typeface="+mj-ea"/>
              </a:rPr>
              <a:t>It automates the process of selecting and applying data augmentation techniques by introducing randomness and simplicity.</a:t>
            </a:r>
            <a:endParaRPr lang="ko-KR" altLang="en-US" sz="1700" dirty="0">
              <a:latin typeface="+mj-ea"/>
              <a:ea typeface="+mj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16845" y="2399639"/>
            <a:ext cx="2430474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700" dirty="0" smtClean="0"/>
              <a:t>Two hyper-parameters:</a:t>
            </a:r>
            <a:endParaRPr lang="ko-KR" altLang="en-US" sz="1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749245" y="2992561"/>
                <a:ext cx="6023316" cy="353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7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 sz="1700" dirty="0"/>
                  <a:t>: The number of augmentation transformations to apply.</a:t>
                </a:r>
                <a:endParaRPr lang="ko-KR" altLang="en-US" sz="1700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45" y="2992561"/>
                <a:ext cx="6023316" cy="353943"/>
              </a:xfrm>
              <a:prstGeom prst="rect">
                <a:avLst/>
              </a:prstGeom>
              <a:blipFill>
                <a:blip r:embed="rId3"/>
                <a:stretch>
                  <a:fillRect l="-506" t="-6897" b="-224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749245" y="3464233"/>
                <a:ext cx="5829353" cy="353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7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ko-KR" sz="1700" dirty="0"/>
                  <a:t>: The magnitude or intensity of these transformations.</a:t>
                </a:r>
                <a:endParaRPr lang="ko-KR" altLang="en-US" sz="1700" dirty="0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45" y="3464233"/>
                <a:ext cx="5829353" cy="353943"/>
              </a:xfrm>
              <a:prstGeom prst="rect">
                <a:avLst/>
              </a:prstGeom>
              <a:blipFill>
                <a:blip r:embed="rId4"/>
                <a:stretch>
                  <a:fillRect l="-523" t="-5172" b="-224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아래쪽 화살표 11"/>
          <p:cNvSpPr/>
          <p:nvPr/>
        </p:nvSpPr>
        <p:spPr>
          <a:xfrm>
            <a:off x="5867400" y="6362876"/>
            <a:ext cx="542925" cy="1314274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>
            <a:off x="5874858" y="6370637"/>
            <a:ext cx="542925" cy="1314274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1492" y="1833611"/>
            <a:ext cx="3349945" cy="396912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/>
          <a:srcRect b="47685"/>
          <a:stretch/>
        </p:blipFill>
        <p:spPr>
          <a:xfrm>
            <a:off x="738734" y="4048141"/>
            <a:ext cx="1762293" cy="208476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/>
          <a:srcRect t="51790"/>
          <a:stretch/>
        </p:blipFill>
        <p:spPr>
          <a:xfrm>
            <a:off x="3663921" y="4211757"/>
            <a:ext cx="1762293" cy="1921153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2944453" y="5078514"/>
            <a:ext cx="342900" cy="303112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0912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  <p:bldP spid="8" grpId="0"/>
      <p:bldP spid="12" grpId="0" animBg="1"/>
      <p:bldP spid="13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"/>
          <p:cNvSpPr txBox="1">
            <a:spLocks noGrp="1"/>
          </p:cNvSpPr>
          <p:nvPr>
            <p:ph type="title"/>
          </p:nvPr>
        </p:nvSpPr>
        <p:spPr>
          <a:xfrm>
            <a:off x="621102" y="365125"/>
            <a:ext cx="11050438" cy="514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dirty="0" smtClean="0"/>
              <a:t>Sequence Diagram</a:t>
            </a:r>
            <a:endParaRPr dirty="0"/>
          </a:p>
        </p:txBody>
      </p:sp>
      <p:sp>
        <p:nvSpPr>
          <p:cNvPr id="190" name="Google Shape;190;p10"/>
          <p:cNvSpPr txBox="1">
            <a:spLocks noGrp="1"/>
          </p:cNvSpPr>
          <p:nvPr>
            <p:ph type="sldNum" idx="12"/>
          </p:nvPr>
        </p:nvSpPr>
        <p:spPr>
          <a:xfrm>
            <a:off x="8928340" y="63563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116;p2">
                <a:extLst>
                  <a:ext uri="{FF2B5EF4-FFF2-40B4-BE49-F238E27FC236}">
                    <a16:creationId xmlns:a16="http://schemas.microsoft.com/office/drawing/2014/main" id="{500FC493-1EFB-4524-AAFA-81F77A004B50}"/>
                  </a:ext>
                </a:extLst>
              </p:cNvPr>
              <p:cNvSpPr txBox="1"/>
              <p:nvPr/>
            </p:nvSpPr>
            <p:spPr>
              <a:xfrm>
                <a:off x="462951" y="1949032"/>
                <a:ext cx="4731948" cy="5238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lvl="0" algn="ctr">
                  <a:lnSpc>
                    <a:spcPct val="150000"/>
                  </a:lnSpc>
                  <a:buClr>
                    <a:schemeClr val="dk1"/>
                  </a:buClr>
                  <a:buSzPts val="1800"/>
                </a:pPr>
                <a:r>
                  <a:rPr lang="en-US" altLang="ko-KR" sz="1800" dirty="0" smtClean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1) Client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Malgun Gothic"/>
                        <a:sym typeface="Malgun Gothic"/>
                      </a:rPr>
                      <m:t>𝑖</m:t>
                    </m:r>
                  </m:oMath>
                </a14:m>
                <a:r>
                  <a:rPr lang="en-US" altLang="ko-KR" sz="1800" dirty="0" smtClean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 trains the local model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8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</m:ctrlPr>
                      </m:sSubSupPr>
                      <m:e>
                        <m:r>
                          <a:rPr lang="en-US" altLang="ko-KR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𝑤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𝑖</m:t>
                        </m:r>
                      </m:sub>
                      <m:sup>
                        <m:r>
                          <a:rPr lang="en-US" altLang="ko-KR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ko-KR" sz="1800" dirty="0" smtClean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 on its labeled dataset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</m:ctrlPr>
                      </m:sSubSupPr>
                      <m:e>
                        <m:r>
                          <a:rPr lang="ko-KR" altLang="en-US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𝒟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𝑖</m:t>
                        </m:r>
                      </m:sub>
                      <m:sup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en-US" altLang="ko-KR" sz="1800" dirty="0" smtClean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 </a:t>
                </a:r>
              </a:p>
            </p:txBody>
          </p:sp>
        </mc:Choice>
        <mc:Fallback xmlns="">
          <p:sp>
            <p:nvSpPr>
              <p:cNvPr id="12" name="Google Shape;116;p2">
                <a:extLst>
                  <a:ext uri="{FF2B5EF4-FFF2-40B4-BE49-F238E27FC236}">
                    <a16:creationId xmlns:a16="http://schemas.microsoft.com/office/drawing/2014/main" id="{500FC493-1EFB-4524-AAFA-81F77A004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51" y="1949032"/>
                <a:ext cx="4731948" cy="523876"/>
              </a:xfrm>
              <a:prstGeom prst="rect">
                <a:avLst/>
              </a:prstGeom>
              <a:blipFill>
                <a:blip r:embed="rId3"/>
                <a:stretch>
                  <a:fillRect t="-29070" r="-1160" b="-476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/>
          <p:cNvCxnSpPr/>
          <p:nvPr/>
        </p:nvCxnSpPr>
        <p:spPr>
          <a:xfrm>
            <a:off x="6146321" y="622509"/>
            <a:ext cx="0" cy="5748128"/>
          </a:xfrm>
          <a:prstGeom prst="line">
            <a:avLst/>
          </a:prstGeom>
          <a:ln w="1905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2162175" y="1128713"/>
            <a:ext cx="1333500" cy="5715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 smtClean="0">
                <a:solidFill>
                  <a:schemeClr val="tx1"/>
                </a:solidFill>
              </a:rPr>
              <a:t>Client</a:t>
            </a:r>
            <a:endParaRPr lang="ko-KR" altLang="en-US" sz="18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758710" y="2686567"/>
                <a:ext cx="4140429" cy="4625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lnSpc>
                    <a:spcPct val="150000"/>
                  </a:lnSpc>
                  <a:buClr>
                    <a:schemeClr val="dk1"/>
                  </a:buClr>
                  <a:buSzPts val="1800"/>
                </a:pPr>
                <a14:m>
                  <m:oMath xmlns:m="http://schemas.openxmlformats.org/officeDocument/2006/math">
                    <m:r>
                      <a:rPr lang="ko-KR" altLang="en-US" sz="1800" i="1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sym typeface="Malgun Gothic"/>
                      </a:rPr>
                      <m:t>𝒬</m:t>
                    </m:r>
                    <m:r>
                      <a:rPr lang="en-US" altLang="ko-KR" sz="18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sym typeface="Malgun Gothic"/>
                      </a:rPr>
                      <m:t>(</m:t>
                    </m:r>
                    <m:sSub>
                      <m:sSubPr>
                        <m:ctrlPr>
                          <a:rPr lang="en-US" altLang="ko-KR" sz="18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sym typeface="Malgun Gothic"/>
                          </a:rPr>
                        </m:ctrlPr>
                      </m:sSubPr>
                      <m:e>
                        <m:r>
                          <a:rPr lang="en-US" altLang="ko-KR" sz="18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sym typeface="Malgun Gothic"/>
                          </a:rPr>
                          <m:t>𝑥</m:t>
                        </m:r>
                      </m:e>
                      <m:sub>
                        <m:r>
                          <a:rPr lang="en-US" altLang="ko-KR" sz="18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sym typeface="Malgun Gothic"/>
                          </a:rPr>
                          <m:t>𝑙</m:t>
                        </m:r>
                      </m:sub>
                    </m:sSub>
                    <m:r>
                      <a:rPr lang="en-US" altLang="ko-KR" sz="18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sym typeface="Malgun Gothic"/>
                      </a:rPr>
                      <m:t>, </m:t>
                    </m:r>
                    <m:sSubSup>
                      <m:sSubSupPr>
                        <m:ctrlPr>
                          <a:rPr lang="en-US" altLang="ko-KR" sz="18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sym typeface="Malgun Gothic"/>
                          </a:rPr>
                        </m:ctrlPr>
                      </m:sSubSupPr>
                      <m:e>
                        <m:r>
                          <a:rPr lang="en-US" altLang="ko-KR" sz="18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sym typeface="Malgun Gothic"/>
                          </a:rPr>
                          <m:t>𝑤</m:t>
                        </m:r>
                      </m:e>
                      <m:sub>
                        <m:r>
                          <a:rPr lang="en-US" altLang="ko-KR" sz="18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sym typeface="Malgun Gothic"/>
                          </a:rPr>
                          <m:t>𝑖</m:t>
                        </m:r>
                      </m:sub>
                      <m:sup>
                        <m:r>
                          <a:rPr lang="en-US" altLang="ko-KR" sz="1800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sym typeface="Malgun Gothic"/>
                          </a:rPr>
                          <m:t>𝑡</m:t>
                        </m:r>
                      </m:sup>
                    </m:sSubSup>
                    <m:r>
                      <a:rPr lang="en-US" altLang="ko-KR" sz="1800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sym typeface="Malgun Gothic"/>
                      </a:rPr>
                      <m:t>)</m:t>
                    </m:r>
                  </m:oMath>
                </a14:m>
                <a:r>
                  <a:rPr lang="en-US" altLang="ko-KR" sz="1800" dirty="0">
                    <a:solidFill>
                      <a:schemeClr val="accent5">
                        <a:lumMod val="75000"/>
                      </a:schemeClr>
                    </a:solidFill>
                    <a:latin typeface="+mj-ea"/>
                    <a:ea typeface="+mj-ea"/>
                    <a:sym typeface="Malgun Gothic"/>
                  </a:rPr>
                  <a:t>:</a:t>
                </a:r>
                <a:r>
                  <a:rPr lang="en-US" altLang="ko-KR" sz="1800" dirty="0" smtClean="0">
                    <a:solidFill>
                      <a:schemeClr val="accent5">
                        <a:lumMod val="75000"/>
                      </a:schemeClr>
                    </a:solidFill>
                    <a:latin typeface="+mj-ea"/>
                    <a:ea typeface="+mj-ea"/>
                    <a:sym typeface="Malgun Gothic"/>
                  </a:rPr>
                  <a:t> </a:t>
                </a:r>
                <a:r>
                  <a:rPr lang="en-US" altLang="ko-KR" sz="1600" dirty="0" smtClean="0">
                    <a:solidFill>
                      <a:schemeClr val="accent5">
                        <a:lumMod val="75000"/>
                      </a:schemeClr>
                    </a:solidFill>
                    <a:latin typeface="+mj-ea"/>
                    <a:ea typeface="+mj-ea"/>
                    <a:sym typeface="Malgun Gothic"/>
                  </a:rPr>
                  <a:t>The predicted class distribution</a:t>
                </a:r>
                <a:endParaRPr lang="en-US" altLang="ko-KR" sz="1800" dirty="0">
                  <a:solidFill>
                    <a:schemeClr val="accent5">
                      <a:lumMod val="75000"/>
                    </a:schemeClr>
                  </a:solidFill>
                  <a:latin typeface="+mj-ea"/>
                  <a:ea typeface="+mj-ea"/>
                  <a:sym typeface="Malgun Gothic"/>
                </a:endParaRPr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10" y="2686567"/>
                <a:ext cx="4140429" cy="462563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52" y="3850765"/>
            <a:ext cx="5502518" cy="61961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70105" y="3265291"/>
            <a:ext cx="47804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en-US" altLang="ko-KR" sz="1600" dirty="0" smtClean="0">
                <a:solidFill>
                  <a:schemeClr val="dk1"/>
                </a:solidFill>
                <a:latin typeface="+mj-ea"/>
                <a:ea typeface="+mj-ea"/>
                <a:sym typeface="Malgun Gothic"/>
              </a:rPr>
              <a:t>The supervised loss function: (cross-entropy loss)</a:t>
            </a:r>
            <a:endParaRPr lang="en-US" altLang="ko-KR" sz="1600" dirty="0">
              <a:solidFill>
                <a:schemeClr val="dk1"/>
              </a:solidFill>
              <a:latin typeface="+mj-ea"/>
              <a:ea typeface="+mj-ea"/>
              <a:sym typeface="Malgun Gothic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529005" y="4666563"/>
                <a:ext cx="4821576" cy="877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lnSpc>
                    <a:spcPct val="150000"/>
                  </a:lnSpc>
                  <a:buClr>
                    <a:schemeClr val="dk1"/>
                  </a:buClr>
                  <a:buSzPts val="18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sym typeface="Malgun Gothic"/>
                          </a:rPr>
                        </m:ctrlPr>
                      </m:sSubPr>
                      <m:e>
                        <m:r>
                          <a:rPr lang="ko-KR" altLang="en-US" sz="18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sym typeface="Malgun Gothic"/>
                          </a:rPr>
                          <m:t>𝜋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sym typeface="Malgun Gothic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800" dirty="0" smtClean="0">
                    <a:solidFill>
                      <a:schemeClr val="accent5">
                        <a:lumMod val="75000"/>
                      </a:schemeClr>
                    </a:solidFill>
                    <a:latin typeface="+mj-ea"/>
                    <a:ea typeface="+mj-ea"/>
                    <a:sym typeface="Malgun Gothic"/>
                  </a:rPr>
                  <a:t>: </a:t>
                </a:r>
                <a:r>
                  <a:rPr lang="en-US" altLang="ko-KR" sz="1600" dirty="0" smtClean="0">
                    <a:solidFill>
                      <a:schemeClr val="accent5">
                        <a:lumMod val="75000"/>
                      </a:schemeClr>
                    </a:solidFill>
                    <a:latin typeface="+mj-ea"/>
                    <a:ea typeface="+mj-ea"/>
                    <a:sym typeface="Malgun Gothic"/>
                  </a:rPr>
                  <a:t>A weak data augmentation, such as </a:t>
                </a:r>
                <a:r>
                  <a:rPr lang="en-US" altLang="ko-KR" sz="1600" b="1" dirty="0" smtClean="0">
                    <a:solidFill>
                      <a:schemeClr val="accent5">
                        <a:lumMod val="75000"/>
                      </a:schemeClr>
                    </a:solidFill>
                    <a:latin typeface="+mj-ea"/>
                    <a:ea typeface="+mj-ea"/>
                    <a:sym typeface="Malgun Gothic"/>
                  </a:rPr>
                  <a:t>Random</a:t>
                </a:r>
                <a:r>
                  <a:rPr lang="en-US" altLang="ko-KR" sz="1600" dirty="0" smtClean="0">
                    <a:solidFill>
                      <a:schemeClr val="accent5">
                        <a:lumMod val="75000"/>
                      </a:schemeClr>
                    </a:solidFill>
                    <a:latin typeface="+mj-ea"/>
                    <a:ea typeface="+mj-ea"/>
                    <a:sym typeface="Malgun Gothic"/>
                  </a:rPr>
                  <a:t> </a:t>
                </a:r>
              </a:p>
              <a:p>
                <a:pPr lvl="0" algn="ctr">
                  <a:lnSpc>
                    <a:spcPct val="150000"/>
                  </a:lnSpc>
                  <a:buClr>
                    <a:schemeClr val="dk1"/>
                  </a:buClr>
                  <a:buSzPts val="1800"/>
                </a:pPr>
                <a:r>
                  <a:rPr lang="en-US" altLang="ko-KR" sz="1600" b="1" dirty="0" smtClean="0">
                    <a:solidFill>
                      <a:schemeClr val="accent5">
                        <a:lumMod val="75000"/>
                      </a:schemeClr>
                    </a:solidFill>
                    <a:latin typeface="+mj-ea"/>
                    <a:ea typeface="+mj-ea"/>
                    <a:sym typeface="Malgun Gothic"/>
                  </a:rPr>
                  <a:t>Horizontal Flipping </a:t>
                </a:r>
                <a:r>
                  <a:rPr lang="en-US" altLang="ko-KR" sz="1600" dirty="0" smtClean="0">
                    <a:solidFill>
                      <a:schemeClr val="accent5">
                        <a:lumMod val="75000"/>
                      </a:schemeClr>
                    </a:solidFill>
                    <a:latin typeface="+mj-ea"/>
                    <a:ea typeface="+mj-ea"/>
                    <a:sym typeface="Malgun Gothic"/>
                  </a:rPr>
                  <a:t>or </a:t>
                </a:r>
                <a:r>
                  <a:rPr lang="en-US" altLang="ko-KR" sz="1600" b="1" dirty="0" smtClean="0">
                    <a:solidFill>
                      <a:schemeClr val="accent5">
                        <a:lumMod val="75000"/>
                      </a:schemeClr>
                    </a:solidFill>
                    <a:latin typeface="+mj-ea"/>
                    <a:ea typeface="+mj-ea"/>
                    <a:sym typeface="Malgun Gothic"/>
                  </a:rPr>
                  <a:t>Random Cropping</a:t>
                </a:r>
                <a:endParaRPr lang="en-US" altLang="ko-KR" sz="1600" b="1" dirty="0">
                  <a:solidFill>
                    <a:schemeClr val="accent5">
                      <a:lumMod val="75000"/>
                    </a:schemeClr>
                  </a:solidFill>
                  <a:latin typeface="+mj-ea"/>
                  <a:ea typeface="+mj-ea"/>
                  <a:sym typeface="Malgun Gothic"/>
                </a:endParaRPr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05" y="4666563"/>
                <a:ext cx="4821576" cy="877163"/>
              </a:xfrm>
              <a:prstGeom prst="rect">
                <a:avLst/>
              </a:prstGeom>
              <a:blipFill>
                <a:blip r:embed="rId6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모서리가 둥근 직사각형 3"/>
          <p:cNvSpPr/>
          <p:nvPr/>
        </p:nvSpPr>
        <p:spPr>
          <a:xfrm>
            <a:off x="297252" y="1809750"/>
            <a:ext cx="5570148" cy="42672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아래쪽 화살표 16"/>
          <p:cNvSpPr/>
          <p:nvPr/>
        </p:nvSpPr>
        <p:spPr>
          <a:xfrm>
            <a:off x="5867400" y="-914224"/>
            <a:ext cx="542925" cy="1314274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116;p2">
                <a:extLst>
                  <a:ext uri="{FF2B5EF4-FFF2-40B4-BE49-F238E27FC236}">
                    <a16:creationId xmlns:a16="http://schemas.microsoft.com/office/drawing/2014/main" id="{500FC493-1EFB-4524-AAFA-81F77A004B50}"/>
                  </a:ext>
                </a:extLst>
              </p:cNvPr>
              <p:cNvSpPr txBox="1"/>
              <p:nvPr/>
            </p:nvSpPr>
            <p:spPr>
              <a:xfrm>
                <a:off x="205775" y="1949963"/>
                <a:ext cx="5702421" cy="5238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lvl="0" algn="ctr">
                  <a:lnSpc>
                    <a:spcPct val="150000"/>
                  </a:lnSpc>
                  <a:buClr>
                    <a:schemeClr val="dk1"/>
                  </a:buClr>
                  <a:buSzPts val="1800"/>
                </a:pPr>
                <a:r>
                  <a:rPr lang="en-US" altLang="ko-KR" sz="1800" dirty="0" smtClean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2) Client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Malgun Gothic"/>
                        <a:sym typeface="Malgun Gothic"/>
                      </a:rPr>
                      <m:t>𝑖</m:t>
                    </m:r>
                  </m:oMath>
                </a14:m>
                <a:r>
                  <a:rPr lang="en-US" altLang="ko-KR" sz="1800" dirty="0" smtClean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 makes labels on its unlabeled dataset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</m:ctrlPr>
                      </m:sSubSupPr>
                      <m:e>
                        <m:r>
                          <a:rPr lang="ko-KR" altLang="en-US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𝒟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𝑖</m:t>
                        </m:r>
                      </m:sub>
                      <m:sup>
                        <m:r>
                          <a:rPr lang="en-US" altLang="ko-KR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𝑈</m:t>
                        </m:r>
                      </m:sup>
                    </m:sSubSup>
                  </m:oMath>
                </a14:m>
                <a:endParaRPr lang="en-US" altLang="ko-KR" sz="1800" dirty="0" smtClean="0">
                  <a:solidFill>
                    <a:schemeClr val="dk1"/>
                  </a:solidFill>
                  <a:latin typeface="Malgun Gothic"/>
                  <a:ea typeface="Malgun Gothic"/>
                  <a:sym typeface="Malgun Gothic"/>
                </a:endParaRPr>
              </a:p>
            </p:txBody>
          </p:sp>
        </mc:Choice>
        <mc:Fallback xmlns="">
          <p:sp>
            <p:nvSpPr>
              <p:cNvPr id="18" name="Google Shape;116;p2">
                <a:extLst>
                  <a:ext uri="{FF2B5EF4-FFF2-40B4-BE49-F238E27FC236}">
                    <a16:creationId xmlns:a16="http://schemas.microsoft.com/office/drawing/2014/main" id="{500FC493-1EFB-4524-AAFA-81F77A004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75" y="1949963"/>
                <a:ext cx="5702421" cy="523876"/>
              </a:xfrm>
              <a:prstGeom prst="rect">
                <a:avLst/>
              </a:prstGeom>
              <a:blipFill>
                <a:blip r:embed="rId7"/>
                <a:stretch>
                  <a:fillRect l="-107" b="-81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838" y="2593998"/>
            <a:ext cx="4505273" cy="6394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108474" y="3184793"/>
                <a:ext cx="5799722" cy="6378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1800" i="1">
                                <a:solidFill>
                                  <a:srgbClr val="2E75B6"/>
                                </a:solidFill>
                                <a:latin typeface="Cambria Math" panose="02040503050406030204" pitchFamily="18" charset="0"/>
                                <a:ea typeface="Malgun Gothic"/>
                                <a:sym typeface="Malgun Gothic"/>
                              </a:rPr>
                            </m:ctrlPr>
                          </m:accPr>
                          <m:e>
                            <m:r>
                              <a:rPr lang="en-US" altLang="ko-KR" sz="1800" i="1">
                                <a:solidFill>
                                  <a:srgbClr val="2E75B6"/>
                                </a:solidFill>
                                <a:latin typeface="Cambria Math" panose="02040503050406030204" pitchFamily="18" charset="0"/>
                                <a:ea typeface="Malgun Gothic"/>
                                <a:sym typeface="Malgun Gothic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ko-KR" sz="1800" i="1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600" dirty="0" smtClean="0">
                    <a:solidFill>
                      <a:srgbClr val="2E75B6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may </a:t>
                </a:r>
                <a:r>
                  <a:rPr lang="en-US" altLang="ko-KR" sz="1600" dirty="0">
                    <a:solidFill>
                      <a:srgbClr val="2E75B6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not be the ground-truth label because of </a:t>
                </a:r>
                <a:r>
                  <a:rPr lang="en-US" altLang="ko-KR" sz="1600" dirty="0" smtClean="0">
                    <a:solidFill>
                      <a:srgbClr val="2E75B6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the prediction </a:t>
                </a:r>
                <a:r>
                  <a:rPr lang="en-US" altLang="ko-KR" sz="1600" dirty="0">
                    <a:solidFill>
                      <a:srgbClr val="2E75B6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error.</a:t>
                </a:r>
                <a:endParaRPr lang="en-US" altLang="ko-KR" sz="1600" dirty="0">
                  <a:solidFill>
                    <a:srgbClr val="2E75B6"/>
                  </a:solidFill>
                </a:endParaRPr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74" y="3184793"/>
                <a:ext cx="5799722" cy="637867"/>
              </a:xfrm>
              <a:prstGeom prst="rect">
                <a:avLst/>
              </a:prstGeom>
              <a:blipFill>
                <a:blip r:embed="rId9"/>
                <a:stretch>
                  <a:fillRect t="-2857" b="-104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Google Shape;116;p2">
            <a:extLst>
              <a:ext uri="{FF2B5EF4-FFF2-40B4-BE49-F238E27FC236}">
                <a16:creationId xmlns:a16="http://schemas.microsoft.com/office/drawing/2014/main" id="{500FC493-1EFB-4524-AAFA-81F77A004B50}"/>
              </a:ext>
            </a:extLst>
          </p:cNvPr>
          <p:cNvSpPr txBox="1"/>
          <p:nvPr/>
        </p:nvSpPr>
        <p:spPr>
          <a:xfrm>
            <a:off x="570105" y="3834872"/>
            <a:ext cx="4731948" cy="523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en-US" altLang="ko-KR" sz="18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The consistency loss: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252" y="4325410"/>
            <a:ext cx="5704953" cy="4919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/>
              <p:cNvSpPr/>
              <p:nvPr/>
            </p:nvSpPr>
            <p:spPr>
              <a:xfrm>
                <a:off x="511" y="4966007"/>
                <a:ext cx="6096000" cy="62863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800" i="1" smtClean="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ko-KR" sz="1800" i="1" smtClean="0">
                                <a:solidFill>
                                  <a:srgbClr val="2E75B6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accPr>
                          <m:e>
                            <m:r>
                              <a:rPr lang="en-US" altLang="ko-KR" sz="1800" b="0" i="1" smtClean="0">
                                <a:solidFill>
                                  <a:srgbClr val="2E75B6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altLang="ko-KR" sz="1800" b="0" i="1" smtClean="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𝑖</m:t>
                        </m:r>
                      </m:sub>
                      <m:sup>
                        <m:r>
                          <a:rPr lang="en-US" altLang="ko-KR" sz="1800" b="0" i="1" smtClean="0">
                            <a:solidFill>
                              <a:srgbClr val="2E75B6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ko-KR" sz="1600" dirty="0" smtClean="0">
                    <a:solidFill>
                      <a:srgbClr val="2E75B6"/>
                    </a:solidFill>
                    <a:latin typeface="+mj-ea"/>
                    <a:ea typeface="+mj-ea"/>
                  </a:rPr>
                  <a:t>: The aggregated model to use for training the unlabeled </a:t>
                </a:r>
                <a:r>
                  <a:rPr lang="en-US" altLang="ko-KR" sz="1600" dirty="0">
                    <a:solidFill>
                      <a:srgbClr val="2E75B6"/>
                    </a:solidFill>
                    <a:latin typeface="+mj-ea"/>
                    <a:ea typeface="+mj-ea"/>
                  </a:rPr>
                  <a:t>dataset</a:t>
                </a:r>
              </a:p>
            </p:txBody>
          </p:sp>
        </mc:Choice>
        <mc:Fallback xmlns="">
          <p:sp>
            <p:nvSpPr>
              <p:cNvPr id="24" name="직사각형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" y="4966007"/>
                <a:ext cx="6096000" cy="628634"/>
              </a:xfrm>
              <a:prstGeom prst="rect">
                <a:avLst/>
              </a:prstGeom>
              <a:blipFill>
                <a:blip r:embed="rId11"/>
                <a:stretch>
                  <a:fillRect b="-97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/>
              <p:cNvSpPr/>
              <p:nvPr/>
            </p:nvSpPr>
            <p:spPr>
              <a:xfrm>
                <a:off x="177896" y="5566001"/>
                <a:ext cx="5628392" cy="5078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ct val="150000"/>
                  </a:lnSpc>
                  <a:buClr>
                    <a:schemeClr val="dk1"/>
                  </a:buClr>
                  <a:buSzPts val="18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sym typeface="Malgun Gothic"/>
                          </a:rPr>
                        </m:ctrlPr>
                      </m:sSubPr>
                      <m:e>
                        <m:r>
                          <a:rPr lang="ko-KR" altLang="en-US" sz="18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sym typeface="Malgun Gothic"/>
                          </a:rPr>
                          <m:t>𝜋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sym typeface="Malgun Gothic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800" dirty="0" smtClean="0">
                    <a:solidFill>
                      <a:schemeClr val="accent5">
                        <a:lumMod val="75000"/>
                      </a:schemeClr>
                    </a:solidFill>
                    <a:latin typeface="+mj-ea"/>
                    <a:ea typeface="+mj-ea"/>
                    <a:sym typeface="Malgun Gothic"/>
                  </a:rPr>
                  <a:t>: </a:t>
                </a:r>
                <a:r>
                  <a:rPr lang="en-US" altLang="ko-KR" sz="1600" dirty="0" smtClean="0">
                    <a:solidFill>
                      <a:schemeClr val="accent5">
                        <a:lumMod val="75000"/>
                      </a:schemeClr>
                    </a:solidFill>
                    <a:latin typeface="+mj-ea"/>
                    <a:ea typeface="+mj-ea"/>
                    <a:sym typeface="Malgun Gothic"/>
                  </a:rPr>
                  <a:t>A strong data augmentation, such as </a:t>
                </a:r>
                <a:r>
                  <a:rPr lang="en-US" altLang="ko-KR" sz="1600" b="1" dirty="0" smtClean="0">
                    <a:solidFill>
                      <a:schemeClr val="accent5">
                        <a:lumMod val="75000"/>
                      </a:schemeClr>
                    </a:solidFill>
                    <a:latin typeface="+mj-ea"/>
                    <a:ea typeface="+mj-ea"/>
                    <a:sym typeface="Malgun Gothic"/>
                  </a:rPr>
                  <a:t>RandAugment</a:t>
                </a:r>
                <a:endParaRPr lang="en-US" altLang="ko-KR" sz="1600" b="1" dirty="0">
                  <a:solidFill>
                    <a:schemeClr val="accent5">
                      <a:lumMod val="75000"/>
                    </a:schemeClr>
                  </a:solidFill>
                  <a:latin typeface="+mj-ea"/>
                  <a:ea typeface="+mj-ea"/>
                  <a:sym typeface="Malgun Gothic"/>
                </a:endParaRPr>
              </a:p>
            </p:txBody>
          </p:sp>
        </mc:Choice>
        <mc:Fallback xmlns="">
          <p:sp>
            <p:nvSpPr>
              <p:cNvPr id="25" name="직사각형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96" y="5566001"/>
                <a:ext cx="5628392" cy="507831"/>
              </a:xfrm>
              <a:prstGeom prst="rect">
                <a:avLst/>
              </a:prstGeom>
              <a:blipFill>
                <a:blip r:embed="rId12"/>
                <a:stretch>
                  <a:fillRect b="-84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모서리가 둥근 직사각형 21"/>
          <p:cNvSpPr/>
          <p:nvPr/>
        </p:nvSpPr>
        <p:spPr>
          <a:xfrm>
            <a:off x="8653462" y="1128713"/>
            <a:ext cx="1333500" cy="5715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 smtClean="0">
                <a:solidFill>
                  <a:schemeClr val="tx1"/>
                </a:solidFill>
              </a:rPr>
              <a:t>PS</a:t>
            </a:r>
            <a:endParaRPr lang="ko-KR" altLang="en-US" sz="1800" b="1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28085" y="1915695"/>
            <a:ext cx="5874119" cy="42672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Google Shape;116;p2">
                <a:extLst>
                  <a:ext uri="{FF2B5EF4-FFF2-40B4-BE49-F238E27FC236}">
                    <a16:creationId xmlns:a16="http://schemas.microsoft.com/office/drawing/2014/main" id="{500FC493-1EFB-4524-AAFA-81F77A004B50}"/>
                  </a:ext>
                </a:extLst>
              </p:cNvPr>
              <p:cNvSpPr txBox="1"/>
              <p:nvPr/>
            </p:nvSpPr>
            <p:spPr>
              <a:xfrm>
                <a:off x="-68130" y="1896400"/>
                <a:ext cx="5874418" cy="12598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lvl="0" algn="ctr">
                  <a:lnSpc>
                    <a:spcPct val="150000"/>
                  </a:lnSpc>
                  <a:buClr>
                    <a:schemeClr val="dk1"/>
                  </a:buClr>
                  <a:buSzPts val="1800"/>
                </a:pPr>
                <a:r>
                  <a:rPr lang="en-US" altLang="ko-KR" sz="1800" dirty="0" smtClean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3) Local training with aggregated by local models from other clients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</m:ctrlPr>
                      </m:sSubPr>
                      <m:e>
                        <m:r>
                          <a:rPr lang="ko-KR" altLang="en-US" sz="18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𝒯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R" sz="1800" dirty="0" smtClean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 epochs and then uploads the model to PS</a:t>
                </a:r>
              </a:p>
            </p:txBody>
          </p:sp>
        </mc:Choice>
        <mc:Fallback xmlns="">
          <p:sp>
            <p:nvSpPr>
              <p:cNvPr id="26" name="Google Shape;116;p2">
                <a:extLst>
                  <a:ext uri="{FF2B5EF4-FFF2-40B4-BE49-F238E27FC236}">
                    <a16:creationId xmlns:a16="http://schemas.microsoft.com/office/drawing/2014/main" id="{500FC493-1EFB-4524-AAFA-81F77A004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8130" y="1896400"/>
                <a:ext cx="5874418" cy="1259828"/>
              </a:xfrm>
              <a:prstGeom prst="rect">
                <a:avLst/>
              </a:prstGeom>
              <a:blipFill>
                <a:blip r:embed="rId13"/>
                <a:stretch>
                  <a:fillRect l="-519" r="-1869" b="-628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아래쪽 화살표 26"/>
          <p:cNvSpPr/>
          <p:nvPr/>
        </p:nvSpPr>
        <p:spPr>
          <a:xfrm rot="16200000">
            <a:off x="6044644" y="1719622"/>
            <a:ext cx="542925" cy="980414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Google Shape;116;p2">
            <a:extLst>
              <a:ext uri="{FF2B5EF4-FFF2-40B4-BE49-F238E27FC236}">
                <a16:creationId xmlns:a16="http://schemas.microsoft.com/office/drawing/2014/main" id="{500FC493-1EFB-4524-AAFA-81F77A004B50}"/>
              </a:ext>
            </a:extLst>
          </p:cNvPr>
          <p:cNvSpPr txBox="1"/>
          <p:nvPr/>
        </p:nvSpPr>
        <p:spPr>
          <a:xfrm>
            <a:off x="6854440" y="2211874"/>
            <a:ext cx="4998819" cy="523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en-US" altLang="ko-KR" sz="18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4) Collects all local models</a:t>
            </a:r>
          </a:p>
        </p:txBody>
      </p:sp>
      <p:sp>
        <p:nvSpPr>
          <p:cNvPr id="30" name="Google Shape;116;p2">
            <a:extLst>
              <a:ext uri="{FF2B5EF4-FFF2-40B4-BE49-F238E27FC236}">
                <a16:creationId xmlns:a16="http://schemas.microsoft.com/office/drawing/2014/main" id="{500FC493-1EFB-4524-AAFA-81F77A004B50}"/>
              </a:ext>
            </a:extLst>
          </p:cNvPr>
          <p:cNvSpPr txBox="1"/>
          <p:nvPr/>
        </p:nvSpPr>
        <p:spPr>
          <a:xfrm>
            <a:off x="6854439" y="3070492"/>
            <a:ext cx="4998819" cy="758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en-US" altLang="ko-KR" sz="18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5) Computes the similarity-based ranking 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using Gaussian K-Dimensional </a:t>
            </a:r>
            <a:r>
              <a:rPr lang="en-US" altLang="ko-KR" sz="18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(KD)-Tree</a:t>
            </a:r>
          </a:p>
        </p:txBody>
      </p:sp>
      <p:sp>
        <p:nvSpPr>
          <p:cNvPr id="31" name="Google Shape;116;p2">
            <a:extLst>
              <a:ext uri="{FF2B5EF4-FFF2-40B4-BE49-F238E27FC236}">
                <a16:creationId xmlns:a16="http://schemas.microsoft.com/office/drawing/2014/main" id="{500FC493-1EFB-4524-AAFA-81F77A004B50}"/>
              </a:ext>
            </a:extLst>
          </p:cNvPr>
          <p:cNvSpPr txBox="1"/>
          <p:nvPr/>
        </p:nvSpPr>
        <p:spPr>
          <a:xfrm>
            <a:off x="6857854" y="4190866"/>
            <a:ext cx="4998819" cy="758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en-US" altLang="ko-KR" sz="18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6) Generates the migration policy and broadcast among clients</a:t>
            </a:r>
          </a:p>
        </p:txBody>
      </p:sp>
      <p:sp>
        <p:nvSpPr>
          <p:cNvPr id="32" name="아래쪽 화살표 31"/>
          <p:cNvSpPr/>
          <p:nvPr/>
        </p:nvSpPr>
        <p:spPr>
          <a:xfrm rot="5400000">
            <a:off x="5844057" y="4100560"/>
            <a:ext cx="542925" cy="980414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116;p2">
            <a:extLst>
              <a:ext uri="{FF2B5EF4-FFF2-40B4-BE49-F238E27FC236}">
                <a16:creationId xmlns:a16="http://schemas.microsoft.com/office/drawing/2014/main" id="{500FC493-1EFB-4524-AAFA-81F77A004B50}"/>
              </a:ext>
            </a:extLst>
          </p:cNvPr>
          <p:cNvSpPr txBox="1"/>
          <p:nvPr/>
        </p:nvSpPr>
        <p:spPr>
          <a:xfrm>
            <a:off x="-83863" y="4573122"/>
            <a:ext cx="5874418" cy="1259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en-US" altLang="ko-KR" sz="18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7) Training using the new migration policy and do process until reaching the convergence</a:t>
            </a:r>
          </a:p>
        </p:txBody>
      </p:sp>
    </p:spTree>
    <p:extLst>
      <p:ext uri="{BB962C8B-B14F-4D97-AF65-F5344CB8AC3E}">
        <p14:creationId xmlns:p14="http://schemas.microsoft.com/office/powerpoint/2010/main" val="20148924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/>
      <p:bldP spid="27" grpId="0" animBg="1"/>
      <p:bldP spid="29" grpId="0"/>
      <p:bldP spid="30" grpId="0"/>
      <p:bldP spid="31" grpId="0"/>
      <p:bldP spid="32" grpId="0" animBg="1"/>
      <p:bldP spid="3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"/>
          <p:cNvSpPr txBox="1">
            <a:spLocks noGrp="1"/>
          </p:cNvSpPr>
          <p:nvPr>
            <p:ph type="title"/>
          </p:nvPr>
        </p:nvSpPr>
        <p:spPr>
          <a:xfrm>
            <a:off x="621102" y="365125"/>
            <a:ext cx="11050438" cy="514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ko-KR" dirty="0"/>
              <a:t>Problem Formulation</a:t>
            </a:r>
            <a:endParaRPr dirty="0"/>
          </a:p>
        </p:txBody>
      </p:sp>
      <p:sp>
        <p:nvSpPr>
          <p:cNvPr id="190" name="Google Shape;190;p10"/>
          <p:cNvSpPr txBox="1">
            <a:spLocks noGrp="1"/>
          </p:cNvSpPr>
          <p:nvPr>
            <p:ph type="sldNum" idx="12"/>
          </p:nvPr>
        </p:nvSpPr>
        <p:spPr>
          <a:xfrm>
            <a:off x="8928340" y="63563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116;p2"/>
              <p:cNvSpPr txBox="1"/>
              <p:nvPr/>
            </p:nvSpPr>
            <p:spPr>
              <a:xfrm>
                <a:off x="621102" y="1089182"/>
                <a:ext cx="10750050" cy="4679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228600" lvl="0" indent="-228600">
                  <a:lnSpc>
                    <a:spcPct val="200000"/>
                  </a:lnSpc>
                  <a:buClr>
                    <a:schemeClr val="dk1"/>
                  </a:buClr>
                  <a:buSzPts val="1800"/>
                  <a:buFont typeface="Arial"/>
                  <a:buChar char="•"/>
                </a:pPr>
                <a:r>
                  <a:rPr lang="en-US" sz="1700" dirty="0" smtClean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FSSL aims to optimize (labeling function):</a:t>
                </a:r>
              </a:p>
              <a:p>
                <a:pPr marL="228600" lvl="0" indent="-228600">
                  <a:lnSpc>
                    <a:spcPct val="200000"/>
                  </a:lnSpc>
                  <a:buClr>
                    <a:schemeClr val="dk1"/>
                  </a:buClr>
                  <a:buSzPts val="1800"/>
                  <a:buFont typeface="Arial"/>
                  <a:buChar char="•"/>
                </a:pPr>
                <a:endParaRPr lang="en-US" sz="1700" dirty="0">
                  <a:solidFill>
                    <a:schemeClr val="dk1"/>
                  </a:solidFill>
                  <a:latin typeface="Malgun Gothic"/>
                  <a:ea typeface="Malgun Gothic"/>
                  <a:sym typeface="Malgun Gothic"/>
                </a:endParaRPr>
              </a:p>
              <a:p>
                <a:pPr marL="228600" lvl="0" indent="-228600">
                  <a:lnSpc>
                    <a:spcPct val="200000"/>
                  </a:lnSpc>
                  <a:buClr>
                    <a:schemeClr val="dk1"/>
                  </a:buClr>
                  <a:buSzPts val="1800"/>
                  <a:buFont typeface="Arial"/>
                  <a:buChar char="•"/>
                </a:pPr>
                <a:endParaRPr lang="en-US" sz="1700" dirty="0" smtClean="0">
                  <a:solidFill>
                    <a:schemeClr val="dk1"/>
                  </a:solidFill>
                  <a:latin typeface="Malgun Gothic"/>
                  <a:ea typeface="Malgun Gothic"/>
                  <a:sym typeface="Malgun Gothic"/>
                </a:endParaRPr>
              </a:p>
              <a:p>
                <a:pPr marL="228600" lvl="0" indent="-228600">
                  <a:lnSpc>
                    <a:spcPct val="200000"/>
                  </a:lnSpc>
                  <a:buClr>
                    <a:schemeClr val="dk1"/>
                  </a:buClr>
                  <a:buSzPts val="1800"/>
                  <a:buFont typeface="Arial"/>
                  <a:buChar char="•"/>
                </a:pPr>
                <a:r>
                  <a:rPr lang="en-US" sz="1700" dirty="0" smtClean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The optimization Problem:</a:t>
                </a:r>
                <a:endParaRPr lang="en-US" sz="1700" dirty="0">
                  <a:solidFill>
                    <a:schemeClr val="dk1"/>
                  </a:solidFill>
                  <a:latin typeface="Malgun Gothic"/>
                  <a:ea typeface="Malgun Gothic"/>
                  <a:sym typeface="Malgun Gothic"/>
                </a:endParaRPr>
              </a:p>
              <a:p>
                <a:pPr lvl="0">
                  <a:lnSpc>
                    <a:spcPct val="200000"/>
                  </a:lnSpc>
                  <a:buClr>
                    <a:schemeClr val="dk1"/>
                  </a:buClr>
                  <a:buSzPts val="18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</m:ctrlPr>
                      </m:sSubPr>
                      <m:e>
                        <m:r>
                          <a:rPr lang="en-US" altLang="ko-KR" sz="17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𝑒</m:t>
                        </m:r>
                      </m:e>
                      <m:sub>
                        <m:r>
                          <a:rPr lang="en-US" altLang="ko-KR" sz="17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𝑖</m:t>
                        </m:r>
                        <m:r>
                          <a:rPr lang="en-US" altLang="ko-KR" sz="17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, </m:t>
                        </m:r>
                        <m:r>
                          <a:rPr lang="en-US" altLang="ko-KR" sz="17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700" dirty="0" smtClean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: The computation cost on client </a:t>
                </a:r>
                <a14:m>
                  <m:oMath xmlns:m="http://schemas.openxmlformats.org/officeDocument/2006/math">
                    <m:r>
                      <a:rPr lang="en-US" sz="17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Malgun Gothic"/>
                        <a:sym typeface="Malgun Gothic"/>
                      </a:rPr>
                      <m:t>𝑖</m:t>
                    </m:r>
                  </m:oMath>
                </a14:m>
                <a:r>
                  <a:rPr lang="en-US" sz="1700" dirty="0" smtClean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 at the </a:t>
                </a:r>
                <a14:m>
                  <m:oMath xmlns:m="http://schemas.openxmlformats.org/officeDocument/2006/math">
                    <m:r>
                      <a:rPr lang="en-US" sz="17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Malgun Gothic"/>
                        <a:sym typeface="Malgun Gothic"/>
                      </a:rPr>
                      <m:t>𝑡</m:t>
                    </m:r>
                  </m:oMath>
                </a14:m>
                <a:r>
                  <a:rPr lang="en-US" sz="1700" dirty="0" smtClean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-</a:t>
                </a:r>
                <a:r>
                  <a:rPr lang="en-US" sz="17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th</a:t>
                </a:r>
                <a:r>
                  <a:rPr lang="en-US" sz="1700" dirty="0" smtClean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 epoch</a:t>
                </a:r>
              </a:p>
              <a:p>
                <a:pPr lvl="0">
                  <a:lnSpc>
                    <a:spcPct val="200000"/>
                  </a:lnSpc>
                  <a:buClr>
                    <a:schemeClr val="dk1"/>
                  </a:buClr>
                  <a:buSzPts val="1800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7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</m:ctrlPr>
                      </m:sSupPr>
                      <m:e>
                        <m:r>
                          <a:rPr lang="en-US" altLang="ko-KR" sz="17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𝐸</m:t>
                        </m:r>
                      </m:e>
                      <m:sup>
                        <m:r>
                          <a:rPr lang="en-US" altLang="ko-KR" sz="17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1700" dirty="0" smtClean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: The computing resource budget for client </a:t>
                </a:r>
                <a14:m>
                  <m:oMath xmlns:m="http://schemas.openxmlformats.org/officeDocument/2006/math">
                    <m:r>
                      <a:rPr lang="en-US" altLang="ko-KR" sz="1700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Malgun Gothic"/>
                        <a:sym typeface="Malgun Gothic"/>
                      </a:rPr>
                      <m:t>𝑖</m:t>
                    </m:r>
                  </m:oMath>
                </a14:m>
                <a:endParaRPr lang="en-US" sz="1700" dirty="0">
                  <a:solidFill>
                    <a:schemeClr val="dk1"/>
                  </a:solidFill>
                  <a:latin typeface="Malgun Gothic"/>
                  <a:ea typeface="Malgun Gothic"/>
                  <a:sym typeface="Malgun Gothic"/>
                </a:endParaRPr>
              </a:p>
              <a:p>
                <a:pPr lvl="0">
                  <a:lnSpc>
                    <a:spcPct val="200000"/>
                  </a:lnSpc>
                  <a:buClr>
                    <a:schemeClr val="dk1"/>
                  </a:buClr>
                  <a:buSzPts val="1800"/>
                </a:pPr>
                <a14:m>
                  <m:oMath xmlns:m="http://schemas.openxmlformats.org/officeDocument/2006/math">
                    <m:r>
                      <a:rPr lang="en-US" sz="17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Malgun Gothic"/>
                        <a:sym typeface="Malgun Gothic"/>
                      </a:rPr>
                      <m:t>𝑙</m:t>
                    </m:r>
                  </m:oMath>
                </a14:m>
                <a:r>
                  <a:rPr lang="en-US" sz="1700" dirty="0" smtClean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: The communication cost for each client </a:t>
                </a:r>
                <a14:m>
                  <m:oMath xmlns:m="http://schemas.openxmlformats.org/officeDocument/2006/math">
                    <m:r>
                      <a:rPr lang="en-US" altLang="ko-KR" sz="1700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Malgun Gothic"/>
                        <a:sym typeface="Malgun Gothic"/>
                      </a:rPr>
                      <m:t>𝑖</m:t>
                    </m:r>
                  </m:oMath>
                </a14:m>
                <a:r>
                  <a:rPr lang="en-US" sz="1700" dirty="0" smtClean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 to server</a:t>
                </a:r>
              </a:p>
              <a:p>
                <a:pPr lvl="0">
                  <a:lnSpc>
                    <a:spcPct val="200000"/>
                  </a:lnSpc>
                  <a:buClr>
                    <a:schemeClr val="dk1"/>
                  </a:buClr>
                  <a:buSzPts val="1800"/>
                </a:pPr>
                <a14:m>
                  <m:oMath xmlns:m="http://schemas.openxmlformats.org/officeDocument/2006/math">
                    <m:r>
                      <a:rPr lang="en-US" sz="17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Malgun Gothic"/>
                        <a:sym typeface="Malgun Gothic"/>
                      </a:rPr>
                      <m:t>𝑏</m:t>
                    </m:r>
                  </m:oMath>
                </a14:m>
                <a:r>
                  <a:rPr lang="en-US" sz="1700" dirty="0" smtClean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: The communication cost for migrating the model between clients</a:t>
                </a:r>
              </a:p>
              <a:p>
                <a:pPr lvl="0">
                  <a:lnSpc>
                    <a:spcPct val="200000"/>
                  </a:lnSpc>
                  <a:buClr>
                    <a:schemeClr val="dk1"/>
                  </a:buClr>
                  <a:buSzPts val="1800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7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</m:ctrlPr>
                      </m:sSupPr>
                      <m:e>
                        <m:r>
                          <a:rPr lang="en-US" altLang="ko-KR" sz="17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𝐵</m:t>
                        </m:r>
                      </m:e>
                      <m:sup>
                        <m:r>
                          <a:rPr lang="en-US" altLang="ko-KR" sz="17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1700" dirty="0" smtClean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: The communication resource for all clients budget at the </a:t>
                </a:r>
                <a14:m>
                  <m:oMath xmlns:m="http://schemas.openxmlformats.org/officeDocument/2006/math">
                    <m:r>
                      <a:rPr lang="en-US" sz="17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Malgun Gothic"/>
                        <a:sym typeface="Malgun Gothic"/>
                      </a:rPr>
                      <m:t>𝑡</m:t>
                    </m:r>
                  </m:oMath>
                </a14:m>
                <a:r>
                  <a:rPr lang="en-US" sz="1700" dirty="0" smtClean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-</a:t>
                </a:r>
                <a:r>
                  <a:rPr lang="en-US" altLang="ko-KR" sz="1700" dirty="0" err="1" smtClean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th</a:t>
                </a:r>
                <a:r>
                  <a:rPr lang="en-US" sz="1700" dirty="0" smtClean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 epoch</a:t>
                </a:r>
                <a:endParaRPr lang="en-US" sz="1700" dirty="0">
                  <a:solidFill>
                    <a:schemeClr val="dk1"/>
                  </a:solidFill>
                  <a:latin typeface="Malgun Gothic"/>
                  <a:ea typeface="Malgun Gothic"/>
                  <a:sym typeface="Malgun Gothic"/>
                </a:endParaRPr>
              </a:p>
            </p:txBody>
          </p:sp>
        </mc:Choice>
        <mc:Fallback xmlns="">
          <p:sp>
            <p:nvSpPr>
              <p:cNvPr id="5" name="Google Shape;116;p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02" y="1089182"/>
                <a:ext cx="10750050" cy="4679635"/>
              </a:xfrm>
              <a:prstGeom prst="rect">
                <a:avLst/>
              </a:prstGeom>
              <a:blipFill>
                <a:blip r:embed="rId3"/>
                <a:stretch>
                  <a:fillRect l="-397" b="-24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569" y="1868840"/>
            <a:ext cx="5717314" cy="58080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l="26211" t="69684" r="56025" b="-1230"/>
          <a:stretch/>
        </p:blipFill>
        <p:spPr>
          <a:xfrm>
            <a:off x="6800850" y="3438524"/>
            <a:ext cx="609600" cy="4476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9591" y="3432236"/>
            <a:ext cx="3988908" cy="9097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0362" y="4339892"/>
            <a:ext cx="4420663" cy="100168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b="35015"/>
          <a:stretch/>
        </p:blipFill>
        <p:spPr>
          <a:xfrm>
            <a:off x="6614883" y="2307100"/>
            <a:ext cx="3431663" cy="92220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538427" y="5830839"/>
            <a:ext cx="8915400" cy="75247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To solve the optimization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problem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using a greedy-based algorithm EPIC 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14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 txBox="1">
            <a:spLocks noGrp="1"/>
          </p:cNvSpPr>
          <p:nvPr>
            <p:ph type="title"/>
          </p:nvPr>
        </p:nvSpPr>
        <p:spPr>
          <a:xfrm>
            <a:off x="621102" y="365125"/>
            <a:ext cx="11050438" cy="514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Malgun Gothic"/>
              <a:buNone/>
            </a:pPr>
            <a:r>
              <a:rPr lang="en-US" altLang="ko-KR" sz="2000" dirty="0"/>
              <a:t>A brief preview on Abstract</a:t>
            </a:r>
            <a:endParaRPr sz="2000" dirty="0"/>
          </a:p>
        </p:txBody>
      </p:sp>
      <p:sp>
        <p:nvSpPr>
          <p:cNvPr id="116" name="Google Shape;116;p2"/>
          <p:cNvSpPr txBox="1"/>
          <p:nvPr/>
        </p:nvSpPr>
        <p:spPr>
          <a:xfrm>
            <a:off x="621102" y="962692"/>
            <a:ext cx="10880204" cy="4932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200000"/>
              </a:lnSpc>
              <a:buClr>
                <a:schemeClr val="dk1"/>
              </a:buClr>
              <a:buSzPts val="1800"/>
            </a:pPr>
            <a:r>
              <a:rPr lang="en-US" altLang="ko-KR" sz="1700" dirty="0">
                <a:solidFill>
                  <a:schemeClr val="tx1"/>
                </a:solidFill>
                <a:latin typeface="Malgun Gothic"/>
                <a:ea typeface="Malgun Gothic"/>
                <a:sym typeface="Malgun Gothic"/>
              </a:rPr>
              <a:t>Training the local models with pseudo-labeling</a:t>
            </a:r>
          </a:p>
          <a:p>
            <a:pPr lvl="0" algn="ctr">
              <a:lnSpc>
                <a:spcPct val="200000"/>
              </a:lnSpc>
              <a:buClr>
                <a:schemeClr val="dk1"/>
              </a:buClr>
              <a:buSzPts val="1800"/>
            </a:pPr>
            <a:endParaRPr lang="en-US" altLang="ko-KR" sz="1700" dirty="0">
              <a:solidFill>
                <a:schemeClr val="tx1"/>
              </a:solidFill>
              <a:latin typeface="Malgun Gothic"/>
              <a:ea typeface="Malgun Gothic"/>
              <a:sym typeface="Malgun Gothic"/>
            </a:endParaRPr>
          </a:p>
          <a:p>
            <a:pPr lvl="0" algn="ctr">
              <a:lnSpc>
                <a:spcPct val="200000"/>
              </a:lnSpc>
              <a:buClr>
                <a:schemeClr val="dk1"/>
              </a:buClr>
              <a:buSzPts val="1800"/>
            </a:pPr>
            <a:r>
              <a:rPr lang="en-US" altLang="ko-KR" sz="1700" dirty="0">
                <a:solidFill>
                  <a:schemeClr val="tx1"/>
                </a:solidFill>
                <a:latin typeface="Malgun Gothic"/>
                <a:ea typeface="Malgun Gothic"/>
                <a:sym typeface="Malgun Gothic"/>
              </a:rPr>
              <a:t>Insufficient labeled data problem</a:t>
            </a:r>
          </a:p>
          <a:p>
            <a:pPr lvl="0" algn="ctr">
              <a:lnSpc>
                <a:spcPct val="200000"/>
              </a:lnSpc>
              <a:buClr>
                <a:schemeClr val="dk1"/>
              </a:buClr>
              <a:buSzPts val="1800"/>
            </a:pPr>
            <a:endParaRPr lang="en-US" altLang="ko-KR" sz="1700" dirty="0">
              <a:solidFill>
                <a:schemeClr val="tx1"/>
              </a:solidFill>
              <a:latin typeface="Malgun Gothic"/>
              <a:ea typeface="Malgun Gothic"/>
              <a:sym typeface="Malgun Gothic"/>
            </a:endParaRPr>
          </a:p>
          <a:p>
            <a:pPr lvl="0" algn="ctr">
              <a:lnSpc>
                <a:spcPct val="200000"/>
              </a:lnSpc>
              <a:buClr>
                <a:schemeClr val="dk1"/>
              </a:buClr>
              <a:buSzPts val="1800"/>
            </a:pPr>
            <a:r>
              <a:rPr lang="en-US" altLang="ko-KR" sz="1700" dirty="0">
                <a:solidFill>
                  <a:schemeClr val="tx1"/>
                </a:solidFill>
                <a:latin typeface="Malgun Gothic"/>
                <a:ea typeface="Malgun Gothic"/>
                <a:sym typeface="Malgun Gothic"/>
              </a:rPr>
              <a:t>Federated Semi-Supervised Learning (FSSL)</a:t>
            </a:r>
          </a:p>
          <a:p>
            <a:pPr lvl="0" algn="ctr">
              <a:lnSpc>
                <a:spcPct val="200000"/>
              </a:lnSpc>
              <a:buClr>
                <a:schemeClr val="dk1"/>
              </a:buClr>
              <a:buSzPts val="1800"/>
            </a:pPr>
            <a:r>
              <a:rPr lang="en-US" altLang="ko-KR" sz="1700" dirty="0">
                <a:solidFill>
                  <a:schemeClr val="tx1"/>
                </a:solidFill>
                <a:latin typeface="Malgun Gothic"/>
                <a:ea typeface="Malgun Gothic"/>
                <a:sym typeface="Malgun Gothic"/>
              </a:rPr>
              <a:t>Focusing heterogenous clients (non-IID scenario)</a:t>
            </a:r>
          </a:p>
          <a:p>
            <a:pPr lvl="0" algn="ctr">
              <a:lnSpc>
                <a:spcPct val="200000"/>
              </a:lnSpc>
              <a:buClr>
                <a:schemeClr val="dk1"/>
              </a:buClr>
              <a:buSzPts val="1800"/>
            </a:pPr>
            <a:endParaRPr lang="en-US" altLang="ko-KR" sz="1700" dirty="0">
              <a:solidFill>
                <a:schemeClr val="tx1"/>
              </a:solidFill>
              <a:latin typeface="Malgun Gothic"/>
              <a:ea typeface="Malgun Gothic"/>
              <a:sym typeface="Malgun Gothic"/>
            </a:endParaRPr>
          </a:p>
          <a:p>
            <a:pPr lvl="0" algn="ctr">
              <a:lnSpc>
                <a:spcPct val="200000"/>
              </a:lnSpc>
              <a:buClr>
                <a:schemeClr val="dk1"/>
              </a:buClr>
              <a:buSzPts val="1800"/>
            </a:pPr>
            <a:endParaRPr lang="en-US" altLang="ko-KR" sz="1700" dirty="0">
              <a:solidFill>
                <a:schemeClr val="tx1"/>
              </a:solidFill>
              <a:latin typeface="Malgun Gothic"/>
              <a:ea typeface="Malgun Gothic"/>
              <a:sym typeface="Malgun Gothic"/>
            </a:endParaRPr>
          </a:p>
          <a:p>
            <a:pPr lvl="0" algn="ctr">
              <a:lnSpc>
                <a:spcPct val="200000"/>
              </a:lnSpc>
              <a:buClr>
                <a:schemeClr val="dk1"/>
              </a:buClr>
              <a:buSzPts val="1800"/>
            </a:pPr>
            <a:endParaRPr lang="en-US" altLang="ko-KR" sz="1700" dirty="0">
              <a:solidFill>
                <a:schemeClr val="tx1"/>
              </a:solidFill>
              <a:latin typeface="Malgun Gothic"/>
              <a:ea typeface="Malgun Gothic"/>
              <a:sym typeface="Malgun Gothic"/>
            </a:endParaRPr>
          </a:p>
          <a:p>
            <a:pPr lvl="0" algn="ctr">
              <a:lnSpc>
                <a:spcPct val="200000"/>
              </a:lnSpc>
              <a:buClr>
                <a:schemeClr val="dk1"/>
              </a:buClr>
              <a:buSzPts val="1800"/>
            </a:pPr>
            <a:r>
              <a:rPr lang="en-US" altLang="ko-KR" sz="1700" dirty="0">
                <a:solidFill>
                  <a:schemeClr val="tx1"/>
                </a:solidFill>
                <a:latin typeface="Malgun Gothic"/>
                <a:ea typeface="Malgun Gothic"/>
                <a:sym typeface="Malgun Gothic"/>
              </a:rPr>
              <a:t>Training Performance (e.g., efficiency and accuracy)</a:t>
            </a:r>
          </a:p>
        </p:txBody>
      </p:sp>
      <p:sp>
        <p:nvSpPr>
          <p:cNvPr id="117" name="Google Shape;117;p2"/>
          <p:cNvSpPr txBox="1">
            <a:spLocks noGrp="1"/>
          </p:cNvSpPr>
          <p:nvPr>
            <p:ph type="sldNum" idx="12"/>
          </p:nvPr>
        </p:nvSpPr>
        <p:spPr>
          <a:xfrm>
            <a:off x="8928340" y="63563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 dirty="0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C005721F-488E-4F34-95F4-A9CDC8227E94}"/>
              </a:ext>
            </a:extLst>
          </p:cNvPr>
          <p:cNvSpPr/>
          <p:nvPr/>
        </p:nvSpPr>
        <p:spPr>
          <a:xfrm>
            <a:off x="5954268" y="1517904"/>
            <a:ext cx="283464" cy="475488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A18B47A2-5104-4A23-9231-AD1F6D627744}"/>
              </a:ext>
            </a:extLst>
          </p:cNvPr>
          <p:cNvSpPr/>
          <p:nvPr/>
        </p:nvSpPr>
        <p:spPr>
          <a:xfrm>
            <a:off x="5951220" y="2584704"/>
            <a:ext cx="283464" cy="475488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A686F4E-0748-412A-B2CB-BB3BAD26043E}"/>
              </a:ext>
            </a:extLst>
          </p:cNvPr>
          <p:cNvSpPr/>
          <p:nvPr/>
        </p:nvSpPr>
        <p:spPr>
          <a:xfrm>
            <a:off x="6312390" y="1601759"/>
            <a:ext cx="61587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dirty="0">
                <a:solidFill>
                  <a:schemeClr val="tx1"/>
                </a:solidFill>
                <a:latin typeface="Malgun Gothic"/>
                <a:ea typeface="Malgun Gothic"/>
                <a:sym typeface="Malgun Gothic"/>
              </a:rPr>
              <a:t>Issue</a:t>
            </a:r>
            <a:endParaRPr lang="ko-KR" altLang="en-US" sz="15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562A31-9BE0-4C8E-A15A-48639A6F0C12}"/>
              </a:ext>
            </a:extLst>
          </p:cNvPr>
          <p:cNvSpPr/>
          <p:nvPr/>
        </p:nvSpPr>
        <p:spPr>
          <a:xfrm>
            <a:off x="6312390" y="2667000"/>
            <a:ext cx="64793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dirty="0">
                <a:solidFill>
                  <a:schemeClr val="tx1"/>
                </a:solidFill>
                <a:latin typeface="Malgun Gothic"/>
                <a:ea typeface="Malgun Gothic"/>
                <a:sym typeface="Malgun Gothic"/>
              </a:rPr>
              <a:t>Solve</a:t>
            </a:r>
            <a:endParaRPr lang="ko-KR" altLang="en-US" sz="15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84E431-D7A9-4714-AA66-7A2462A6208F}"/>
              </a:ext>
            </a:extLst>
          </p:cNvPr>
          <p:cNvSpPr/>
          <p:nvPr/>
        </p:nvSpPr>
        <p:spPr>
          <a:xfrm>
            <a:off x="4805406" y="4320477"/>
            <a:ext cx="3013967" cy="741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Malgun Gothic"/>
                <a:ea typeface="Malgun Gothic"/>
                <a:sym typeface="Malgun Gothic"/>
              </a:rPr>
              <a:t>The number of model migration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Malgun Gothic"/>
                <a:ea typeface="Malgun Gothic"/>
                <a:sym typeface="Malgun Gothic"/>
              </a:rPr>
              <a:t>The quality of pseudo-labels</a:t>
            </a:r>
            <a:endParaRPr lang="ko-KR" altLang="en-US" sz="1500" dirty="0"/>
          </a:p>
        </p:txBody>
      </p:sp>
      <p:sp>
        <p:nvSpPr>
          <p:cNvPr id="8" name="왼쪽 중괄호 7">
            <a:extLst>
              <a:ext uri="{FF2B5EF4-FFF2-40B4-BE49-F238E27FC236}">
                <a16:creationId xmlns:a16="http://schemas.microsoft.com/office/drawing/2014/main" id="{82EE00E8-6F4A-4134-BC85-A964900244A4}"/>
              </a:ext>
            </a:extLst>
          </p:cNvPr>
          <p:cNvSpPr/>
          <p:nvPr/>
        </p:nvSpPr>
        <p:spPr>
          <a:xfrm>
            <a:off x="4474193" y="4183317"/>
            <a:ext cx="410790" cy="1019783"/>
          </a:xfrm>
          <a:prstGeom prst="lef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07FDC188-66FC-4B5A-99CA-87B248FE82E2}"/>
              </a:ext>
            </a:extLst>
          </p:cNvPr>
          <p:cNvSpPr/>
          <p:nvPr/>
        </p:nvSpPr>
        <p:spPr>
          <a:xfrm>
            <a:off x="5951220" y="5237854"/>
            <a:ext cx="283464" cy="475488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EC3C79D-2E01-4357-AC3E-1A9892559137}"/>
              </a:ext>
            </a:extLst>
          </p:cNvPr>
          <p:cNvSpPr/>
          <p:nvPr/>
        </p:nvSpPr>
        <p:spPr>
          <a:xfrm>
            <a:off x="6312390" y="5320150"/>
            <a:ext cx="107112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dirty="0">
                <a:solidFill>
                  <a:schemeClr val="tx1"/>
                </a:solidFill>
                <a:latin typeface="Malgun Gothic"/>
                <a:ea typeface="Malgun Gothic"/>
                <a:sym typeface="Malgun Gothic"/>
              </a:rPr>
              <a:t>Impact on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41889832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"/>
          <p:cNvSpPr txBox="1">
            <a:spLocks noGrp="1"/>
          </p:cNvSpPr>
          <p:nvPr>
            <p:ph type="title"/>
          </p:nvPr>
        </p:nvSpPr>
        <p:spPr>
          <a:xfrm>
            <a:off x="621102" y="365125"/>
            <a:ext cx="11050438" cy="514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ko-KR" dirty="0"/>
              <a:t>Problem Formulation</a:t>
            </a:r>
            <a:endParaRPr dirty="0"/>
          </a:p>
        </p:txBody>
      </p:sp>
      <p:sp>
        <p:nvSpPr>
          <p:cNvPr id="190" name="Google Shape;190;p10"/>
          <p:cNvSpPr txBox="1">
            <a:spLocks noGrp="1"/>
          </p:cNvSpPr>
          <p:nvPr>
            <p:ph type="sldNum" idx="12"/>
          </p:nvPr>
        </p:nvSpPr>
        <p:spPr>
          <a:xfrm>
            <a:off x="8928340" y="63563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5" name="Google Shape;116;p2"/>
          <p:cNvSpPr txBox="1"/>
          <p:nvPr/>
        </p:nvSpPr>
        <p:spPr>
          <a:xfrm>
            <a:off x="621102" y="1089182"/>
            <a:ext cx="10750050" cy="467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>
              <a:lnSpc>
                <a:spcPct val="20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7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Energy-efficient Privacy-preserving Intelligent Communication </a:t>
            </a:r>
            <a:r>
              <a:rPr lang="en-US" sz="1700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(EPIC</a:t>
            </a:r>
            <a:r>
              <a:rPr lang="en-US" sz="17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)</a:t>
            </a:r>
          </a:p>
          <a:p>
            <a:pPr lvl="0">
              <a:lnSpc>
                <a:spcPct val="200000"/>
              </a:lnSpc>
              <a:buClr>
                <a:schemeClr val="dk1"/>
              </a:buClr>
              <a:buSzPts val="1800"/>
            </a:pPr>
            <a:r>
              <a:rPr lang="en-US" sz="1700" b="1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Advantages </a:t>
            </a:r>
            <a:r>
              <a:rPr lang="en-US" sz="1700" b="1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of Greedy EPIC Algorithm</a:t>
            </a:r>
            <a:r>
              <a:rPr lang="en-US" sz="1700" b="1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:</a:t>
            </a:r>
          </a:p>
          <a:p>
            <a:pPr marL="228600" lvl="0" indent="-228600">
              <a:lnSpc>
                <a:spcPct val="20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700" b="1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Simplicity</a:t>
            </a:r>
            <a:r>
              <a:rPr lang="en-US" sz="1700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: Computationally less expensive compared to exhaustive search</a:t>
            </a:r>
            <a:r>
              <a:rPr lang="en-US" sz="17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.</a:t>
            </a:r>
          </a:p>
          <a:p>
            <a:pPr marL="228600" lvl="0" indent="-228600">
              <a:lnSpc>
                <a:spcPct val="20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700" b="1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Scalability</a:t>
            </a:r>
            <a:r>
              <a:rPr lang="en-US" sz="1700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: Works well with large-scale systems where global optimization is computationally infeasible</a:t>
            </a:r>
            <a:r>
              <a:rPr lang="en-US" sz="17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.</a:t>
            </a:r>
          </a:p>
          <a:p>
            <a:pPr marL="228600" lvl="0" indent="-228600">
              <a:lnSpc>
                <a:spcPct val="20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700" b="1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Practicality</a:t>
            </a:r>
            <a:r>
              <a:rPr lang="en-US" sz="1700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: Easily implementable in real-world systems</a:t>
            </a:r>
            <a:r>
              <a:rPr lang="en-US" sz="17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.</a:t>
            </a:r>
          </a:p>
          <a:p>
            <a:pPr lvl="0">
              <a:lnSpc>
                <a:spcPct val="200000"/>
              </a:lnSpc>
              <a:buClr>
                <a:schemeClr val="dk1"/>
              </a:buClr>
              <a:buSzPts val="1800"/>
            </a:pPr>
            <a:r>
              <a:rPr lang="en-US" sz="1700" b="1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Challenges:</a:t>
            </a:r>
          </a:p>
          <a:p>
            <a:pPr marL="228600" lvl="0" indent="-228600">
              <a:lnSpc>
                <a:spcPct val="20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700" b="1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Local </a:t>
            </a:r>
            <a:r>
              <a:rPr lang="en-US" sz="1700" b="1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Optima</a:t>
            </a:r>
            <a:r>
              <a:rPr lang="en-US" sz="1700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: </a:t>
            </a:r>
            <a:r>
              <a:rPr lang="en-US" sz="17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May get </a:t>
            </a:r>
            <a:r>
              <a:rPr lang="en-US" sz="1700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stuck in suboptimal solutions</a:t>
            </a:r>
            <a:r>
              <a:rPr lang="en-US" sz="17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.</a:t>
            </a:r>
          </a:p>
          <a:p>
            <a:pPr marL="228600" lvl="0" indent="-228600">
              <a:lnSpc>
                <a:spcPct val="20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700" b="1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Trade-offs</a:t>
            </a:r>
            <a:r>
              <a:rPr lang="en-US" sz="1700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: Requires careful design of the utility function to balance energy, privacy, and communication efficiency</a:t>
            </a:r>
            <a:r>
              <a:rPr lang="en-US" sz="17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.</a:t>
            </a:r>
            <a:endParaRPr lang="en-US" sz="1700" dirty="0">
              <a:solidFill>
                <a:schemeClr val="dk1"/>
              </a:solidFill>
              <a:latin typeface="Malgun Gothic"/>
              <a:ea typeface="Malgun Gothic"/>
              <a:sym typeface="Malgun Gothic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47800" y="6169579"/>
            <a:ext cx="103475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>
                <a:solidFill>
                  <a:srgbClr val="222222"/>
                </a:solidFill>
                <a:latin typeface="Arial" panose="020B0604020202020204" pitchFamily="34" charset="0"/>
              </a:rPr>
              <a:t>A. </a:t>
            </a:r>
            <a:r>
              <a:rPr lang="en-US" altLang="ko-KR" sz="900" dirty="0" err="1" smtClean="0">
                <a:solidFill>
                  <a:srgbClr val="222222"/>
                </a:solidFill>
                <a:latin typeface="Arial" panose="020B0604020202020204" pitchFamily="34" charset="0"/>
              </a:rPr>
              <a:t>Alsharif</a:t>
            </a:r>
            <a:r>
              <a:rPr lang="en-US" altLang="ko-KR" sz="9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altLang="ko-KR" sz="900" dirty="0" smtClean="0">
                <a:solidFill>
                  <a:srgbClr val="222222"/>
                </a:solidFill>
                <a:latin typeface="Arial" panose="020B0604020202020204" pitchFamily="34" charset="0"/>
              </a:rPr>
              <a:t>M. Nabil, S. </a:t>
            </a:r>
            <a:r>
              <a:rPr lang="en-US" altLang="ko-KR" sz="900" dirty="0" err="1">
                <a:solidFill>
                  <a:srgbClr val="222222"/>
                </a:solidFill>
                <a:latin typeface="Arial" panose="020B0604020202020204" pitchFamily="34" charset="0"/>
              </a:rPr>
              <a:t>Tonyali</a:t>
            </a:r>
            <a:r>
              <a:rPr lang="en-US" altLang="ko-KR" sz="9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altLang="ko-KR" sz="900" dirty="0" smtClean="0">
                <a:solidFill>
                  <a:srgbClr val="222222"/>
                </a:solidFill>
                <a:latin typeface="Arial" panose="020B0604020202020204" pitchFamily="34" charset="0"/>
              </a:rPr>
              <a:t>H. </a:t>
            </a:r>
            <a:r>
              <a:rPr lang="en-US" altLang="ko-KR" sz="900" dirty="0">
                <a:solidFill>
                  <a:srgbClr val="222222"/>
                </a:solidFill>
                <a:latin typeface="Arial" panose="020B0604020202020204" pitchFamily="34" charset="0"/>
              </a:rPr>
              <a:t>Mohammed, </a:t>
            </a:r>
            <a:r>
              <a:rPr lang="en-US" altLang="ko-KR" sz="900" dirty="0" smtClean="0">
                <a:solidFill>
                  <a:srgbClr val="222222"/>
                </a:solidFill>
                <a:latin typeface="Arial" panose="020B0604020202020204" pitchFamily="34" charset="0"/>
              </a:rPr>
              <a:t>M. </a:t>
            </a:r>
            <a:r>
              <a:rPr lang="en-US" altLang="ko-KR" sz="900" dirty="0">
                <a:solidFill>
                  <a:srgbClr val="222222"/>
                </a:solidFill>
                <a:latin typeface="Arial" panose="020B0604020202020204" pitchFamily="34" charset="0"/>
              </a:rPr>
              <a:t>Mahmoud, </a:t>
            </a:r>
            <a:r>
              <a:rPr lang="en-US" altLang="ko-KR" sz="900" dirty="0" smtClean="0">
                <a:solidFill>
                  <a:srgbClr val="222222"/>
                </a:solidFill>
                <a:latin typeface="Arial" panose="020B0604020202020204" pitchFamily="34" charset="0"/>
              </a:rPr>
              <a:t>and K. </a:t>
            </a:r>
            <a:r>
              <a:rPr lang="en-US" altLang="ko-KR" sz="900" dirty="0" err="1">
                <a:solidFill>
                  <a:srgbClr val="222222"/>
                </a:solidFill>
                <a:latin typeface="Arial" panose="020B0604020202020204" pitchFamily="34" charset="0"/>
              </a:rPr>
              <a:t>Akkaya</a:t>
            </a:r>
            <a:r>
              <a:rPr lang="en-US" altLang="ko-KR" sz="900" dirty="0" smtClean="0">
                <a:solidFill>
                  <a:srgbClr val="222222"/>
                </a:solidFill>
                <a:latin typeface="Arial" panose="020B0604020202020204" pitchFamily="34" charset="0"/>
              </a:rPr>
              <a:t>, “EPIC</a:t>
            </a:r>
            <a:r>
              <a:rPr lang="en-US" altLang="ko-KR" sz="900" dirty="0">
                <a:solidFill>
                  <a:srgbClr val="222222"/>
                </a:solidFill>
                <a:latin typeface="Arial" panose="020B0604020202020204" pitchFamily="34" charset="0"/>
              </a:rPr>
              <a:t>: Efficient privacy-preserving scheme with </a:t>
            </a:r>
            <a:r>
              <a:rPr lang="en-US" altLang="ko-KR" sz="900" dirty="0" err="1">
                <a:solidFill>
                  <a:srgbClr val="222222"/>
                </a:solidFill>
                <a:latin typeface="Arial" panose="020B0604020202020204" pitchFamily="34" charset="0"/>
              </a:rPr>
              <a:t>EtoE</a:t>
            </a:r>
            <a:r>
              <a:rPr lang="en-US" altLang="ko-KR" sz="900" dirty="0">
                <a:solidFill>
                  <a:srgbClr val="222222"/>
                </a:solidFill>
                <a:latin typeface="Arial" panose="020B0604020202020204" pitchFamily="34" charset="0"/>
              </a:rPr>
              <a:t> data integrity and authenticity for AMI </a:t>
            </a:r>
            <a:r>
              <a:rPr lang="en-US" altLang="ko-KR" sz="900" dirty="0" smtClean="0">
                <a:solidFill>
                  <a:srgbClr val="222222"/>
                </a:solidFill>
                <a:latin typeface="Arial" panose="020B0604020202020204" pitchFamily="34" charset="0"/>
              </a:rPr>
              <a:t>networks,”</a:t>
            </a:r>
            <a:r>
              <a:rPr lang="en-US" altLang="ko-KR" sz="9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altLang="ko-KR" sz="900" i="1" dirty="0">
                <a:solidFill>
                  <a:srgbClr val="222222"/>
                </a:solidFill>
                <a:latin typeface="Arial" panose="020B0604020202020204" pitchFamily="34" charset="0"/>
              </a:rPr>
              <a:t>IEEE Internet of Things Journal</a:t>
            </a:r>
            <a:r>
              <a:rPr lang="en-US" altLang="ko-KR" sz="900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US" altLang="ko-KR" sz="900" i="1" dirty="0">
                <a:solidFill>
                  <a:srgbClr val="222222"/>
                </a:solidFill>
                <a:latin typeface="Arial" panose="020B0604020202020204" pitchFamily="34" charset="0"/>
              </a:rPr>
              <a:t>6</a:t>
            </a:r>
            <a:r>
              <a:rPr lang="en-US" altLang="ko-KR" sz="900" dirty="0">
                <a:solidFill>
                  <a:srgbClr val="222222"/>
                </a:solidFill>
                <a:latin typeface="Arial" panose="020B0604020202020204" pitchFamily="34" charset="0"/>
              </a:rPr>
              <a:t>(2), </a:t>
            </a:r>
            <a:r>
              <a:rPr lang="en-US" altLang="ko-KR" sz="900" dirty="0" smtClean="0">
                <a:solidFill>
                  <a:srgbClr val="222222"/>
                </a:solidFill>
                <a:latin typeface="Arial" panose="020B0604020202020204" pitchFamily="34" charset="0"/>
              </a:rPr>
              <a:t>3309-3321, 2018.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710479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"/>
          <p:cNvSpPr txBox="1">
            <a:spLocks noGrp="1"/>
          </p:cNvSpPr>
          <p:nvPr>
            <p:ph type="title"/>
          </p:nvPr>
        </p:nvSpPr>
        <p:spPr>
          <a:xfrm>
            <a:off x="621102" y="365125"/>
            <a:ext cx="11050438" cy="514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ko-KR" dirty="0"/>
              <a:t>Problem Formulation</a:t>
            </a:r>
            <a:endParaRPr dirty="0"/>
          </a:p>
        </p:txBody>
      </p:sp>
      <p:sp>
        <p:nvSpPr>
          <p:cNvPr id="190" name="Google Shape;190;p10"/>
          <p:cNvSpPr txBox="1">
            <a:spLocks noGrp="1"/>
          </p:cNvSpPr>
          <p:nvPr>
            <p:ph type="sldNum" idx="12"/>
          </p:nvPr>
        </p:nvSpPr>
        <p:spPr>
          <a:xfrm>
            <a:off x="8928340" y="63563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116;p2"/>
              <p:cNvSpPr txBox="1"/>
              <p:nvPr/>
            </p:nvSpPr>
            <p:spPr>
              <a:xfrm>
                <a:off x="621102" y="1089182"/>
                <a:ext cx="10750050" cy="4679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228600" lvl="0" indent="-228600">
                  <a:lnSpc>
                    <a:spcPct val="200000"/>
                  </a:lnSpc>
                  <a:buClr>
                    <a:schemeClr val="dk1"/>
                  </a:buClr>
                  <a:buSzPts val="1800"/>
                  <a:buFont typeface="Arial"/>
                  <a:buChar char="•"/>
                </a:pPr>
                <a:r>
                  <a:rPr lang="en-US" sz="1700" dirty="0" smtClean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The key </a:t>
                </a:r>
                <a:r>
                  <a:rPr lang="en-US" sz="1700" dirty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idea of EPIC is to </a:t>
                </a:r>
                <a:r>
                  <a:rPr lang="en-US" sz="1700" b="1" dirty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greedily migrate models</a:t>
                </a:r>
                <a:r>
                  <a:rPr lang="en-US" sz="1700" dirty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 according to </a:t>
                </a:r>
                <a:r>
                  <a:rPr lang="en-US" sz="1700" b="1" dirty="0" smtClean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the similarity-based </a:t>
                </a:r>
                <a:r>
                  <a:rPr lang="en-US" sz="1700" b="1" dirty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ranking </a:t>
                </a:r>
                <a:r>
                  <a:rPr lang="en-US" sz="1700" dirty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and </a:t>
                </a:r>
                <a:r>
                  <a:rPr lang="en-US" sz="1700" b="1" dirty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heterogeneous resource budget</a:t>
                </a:r>
                <a:r>
                  <a:rPr lang="en-US" sz="1700" dirty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 </a:t>
                </a:r>
                <a:r>
                  <a:rPr lang="en-US" sz="1700" dirty="0" smtClean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of clients.</a:t>
                </a:r>
              </a:p>
              <a:p>
                <a:pPr marL="228600" lvl="0" indent="-228600">
                  <a:lnSpc>
                    <a:spcPct val="200000"/>
                  </a:lnSpc>
                  <a:buClr>
                    <a:schemeClr val="dk1"/>
                  </a:buClr>
                  <a:buSzPts val="1800"/>
                  <a:buFont typeface="Arial"/>
                  <a:buChar char="•"/>
                </a:pPr>
                <a:r>
                  <a:rPr lang="en-US" sz="1700" dirty="0" smtClean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Search space adjustment:</a:t>
                </a:r>
              </a:p>
              <a:p>
                <a:pPr lvl="0">
                  <a:lnSpc>
                    <a:spcPct val="200000"/>
                  </a:lnSpc>
                  <a:buClr>
                    <a:schemeClr val="dk1"/>
                  </a:buClr>
                  <a:buSzPts val="1800"/>
                </a:pPr>
                <a:endParaRPr lang="en-US" sz="1700" dirty="0">
                  <a:solidFill>
                    <a:schemeClr val="dk1"/>
                  </a:solidFill>
                  <a:latin typeface="Malgun Gothic"/>
                  <a:ea typeface="Malgun Gothic"/>
                  <a:sym typeface="Malgun Gothic"/>
                </a:endParaRPr>
              </a:p>
              <a:p>
                <a:pPr lvl="0">
                  <a:lnSpc>
                    <a:spcPct val="200000"/>
                  </a:lnSpc>
                  <a:buClr>
                    <a:schemeClr val="dk1"/>
                  </a:buClr>
                  <a:buSzPts val="18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</m:ctrlPr>
                      </m:sSubPr>
                      <m:e>
                        <m:r>
                          <a:rPr lang="en-US" altLang="ko-KR" sz="17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algun Gothic"/>
                          </a:rPr>
                          <m:t>ℛ</m:t>
                        </m:r>
                      </m:e>
                      <m:sub>
                        <m:r>
                          <a:rPr lang="en-US" altLang="ko-KR" sz="17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𝑖</m:t>
                        </m:r>
                      </m:sub>
                    </m:sSub>
                    <m:r>
                      <a:rPr lang="en-US" altLang="ko-KR" sz="17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Malgun Gothic"/>
                        <a:sym typeface="Malgun Gothic"/>
                      </a:rPr>
                      <m:t>(</m:t>
                    </m:r>
                    <m:sSub>
                      <m:sSubPr>
                        <m:ctrlPr>
                          <a:rPr lang="en-US" altLang="ko-KR" sz="17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</m:ctrlPr>
                      </m:sSubPr>
                      <m:e>
                        <m:r>
                          <a:rPr lang="en-US" altLang="ko-KR" sz="17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algun Gothic"/>
                          </a:rPr>
                          <m:t>𝑁</m:t>
                        </m:r>
                      </m:e>
                      <m:sub>
                        <m:r>
                          <a:rPr lang="en-US" altLang="ko-KR" sz="17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𝑖</m:t>
                        </m:r>
                      </m:sub>
                    </m:sSub>
                    <m:r>
                      <a:rPr lang="en-US" altLang="ko-KR" sz="17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Malgun Gothic"/>
                        <a:sym typeface="Malgun Gothic"/>
                      </a:rPr>
                      <m:t>,</m:t>
                    </m:r>
                    <m:sSub>
                      <m:sSubPr>
                        <m:ctrlPr>
                          <a:rPr lang="en-US" altLang="ko-KR" sz="17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</m:ctrlPr>
                      </m:sSubPr>
                      <m:e>
                        <m:r>
                          <a:rPr lang="en-US" altLang="ko-KR" sz="17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algun Gothic"/>
                          </a:rPr>
                          <m:t>𝐶</m:t>
                        </m:r>
                      </m:e>
                      <m:sub>
                        <m:r>
                          <a:rPr lang="en-US" altLang="ko-KR" sz="17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𝑖</m:t>
                        </m:r>
                      </m:sub>
                    </m:sSub>
                    <m:r>
                      <a:rPr lang="en-US" altLang="ko-KR" sz="17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Malgun Gothic"/>
                        <a:sym typeface="Malgun Gothic"/>
                      </a:rPr>
                      <m:t>)</m:t>
                    </m:r>
                  </m:oMath>
                </a14:m>
                <a:r>
                  <a:rPr lang="en-US" sz="1700" dirty="0" smtClean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: The reward of client </a:t>
                </a:r>
                <a14:m>
                  <m:oMath xmlns:m="http://schemas.openxmlformats.org/officeDocument/2006/math">
                    <m:r>
                      <a:rPr lang="en-US" sz="17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Malgun Gothic"/>
                        <a:sym typeface="Malgun Gothic"/>
                      </a:rPr>
                      <m:t>𝑖</m:t>
                    </m:r>
                  </m:oMath>
                </a14:m>
                <a:r>
                  <a:rPr lang="en-US" sz="1700" dirty="0" smtClean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 with proper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</m:ctrlPr>
                      </m:sSubPr>
                      <m:e>
                        <m:r>
                          <a:rPr lang="en-US" altLang="ko-KR" sz="17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algun Gothic"/>
                          </a:rPr>
                          <m:t>𝑁</m:t>
                        </m:r>
                      </m:e>
                      <m:sub>
                        <m:r>
                          <a:rPr lang="en-US" altLang="ko-KR" sz="17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700" dirty="0" smtClean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</m:ctrlPr>
                      </m:sSubPr>
                      <m:e>
                        <m:r>
                          <a:rPr lang="en-US" altLang="ko-KR" sz="17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algun Gothic"/>
                          </a:rPr>
                          <m:t>𝐶</m:t>
                        </m:r>
                      </m:e>
                      <m:sub>
                        <m:r>
                          <a:rPr lang="en-US" altLang="ko-KR" sz="17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700" dirty="0" smtClean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 in EPIC:</a:t>
                </a:r>
              </a:p>
              <a:p>
                <a:pPr lvl="0">
                  <a:lnSpc>
                    <a:spcPct val="200000"/>
                  </a:lnSpc>
                  <a:buClr>
                    <a:schemeClr val="dk1"/>
                  </a:buClr>
                  <a:buSzPts val="1800"/>
                </a:pPr>
                <a14:m>
                  <m:oMath xmlns:m="http://schemas.openxmlformats.org/officeDocument/2006/math">
                    <m:r>
                      <a:rPr lang="en-US" sz="170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Malgun Gothic"/>
                      </a:rPr>
                      <m:t>∆</m:t>
                    </m:r>
                    <m:r>
                      <a:rPr lang="en-US" sz="17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Malgun Gothic"/>
                      </a:rPr>
                      <m:t>𝑐𝑜𝑠𝑡</m:t>
                    </m:r>
                  </m:oMath>
                </a14:m>
                <a:r>
                  <a:rPr lang="en-US" sz="1700" dirty="0" smtClean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: The communication cost for migrating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</m:ctrlPr>
                      </m:sSubPr>
                      <m:e>
                        <m:r>
                          <a:rPr lang="en-US" altLang="ko-KR" sz="17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Malgun Gothic"/>
                          </a:rPr>
                          <m:t>𝑁</m:t>
                        </m:r>
                      </m:e>
                      <m:sub>
                        <m:r>
                          <a:rPr lang="en-US" altLang="ko-KR" sz="17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Malgun Gothic"/>
                            <a:sym typeface="Malgun Gothic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700" dirty="0" smtClean="0">
                    <a:solidFill>
                      <a:schemeClr val="dk1"/>
                    </a:solidFill>
                    <a:latin typeface="Malgun Gothic"/>
                    <a:ea typeface="Malgun Gothic"/>
                    <a:sym typeface="Malgun Gothic"/>
                  </a:rPr>
                  <a:t> models</a:t>
                </a:r>
              </a:p>
              <a:p>
                <a:pPr marL="228600" lvl="0" indent="-228600">
                  <a:lnSpc>
                    <a:spcPct val="200000"/>
                  </a:lnSpc>
                  <a:buClr>
                    <a:schemeClr val="dk1"/>
                  </a:buClr>
                  <a:buSzPts val="1800"/>
                  <a:buFont typeface="Arial"/>
                  <a:buChar char="•"/>
                </a:pPr>
                <a:endParaRPr lang="en-US" sz="1700" dirty="0">
                  <a:solidFill>
                    <a:schemeClr val="dk1"/>
                  </a:solidFill>
                  <a:latin typeface="Malgun Gothic"/>
                  <a:ea typeface="Malgun Gothic"/>
                  <a:sym typeface="Malgun Gothic"/>
                </a:endParaRPr>
              </a:p>
              <a:p>
                <a:pPr marL="228600" lvl="0" indent="-228600">
                  <a:lnSpc>
                    <a:spcPct val="200000"/>
                  </a:lnSpc>
                  <a:buClr>
                    <a:schemeClr val="dk1"/>
                  </a:buClr>
                  <a:buSzPts val="1800"/>
                  <a:buFont typeface="Arial"/>
                  <a:buChar char="•"/>
                </a:pPr>
                <a:endParaRPr lang="en-US" sz="1700" dirty="0">
                  <a:solidFill>
                    <a:schemeClr val="dk1"/>
                  </a:solidFill>
                  <a:latin typeface="Malgun Gothic"/>
                  <a:ea typeface="Malgun Gothic"/>
                  <a:sym typeface="Malgun Gothic"/>
                </a:endParaRPr>
              </a:p>
            </p:txBody>
          </p:sp>
        </mc:Choice>
        <mc:Fallback xmlns="">
          <p:sp>
            <p:nvSpPr>
              <p:cNvPr id="5" name="Google Shape;116;p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02" y="1089182"/>
                <a:ext cx="10750050" cy="4679635"/>
              </a:xfrm>
              <a:prstGeom prst="rect">
                <a:avLst/>
              </a:prstGeom>
              <a:blipFill>
                <a:blip r:embed="rId3"/>
                <a:stretch>
                  <a:fillRect l="-3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9488" y="2220287"/>
            <a:ext cx="5358324" cy="83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862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"/>
          <p:cNvSpPr txBox="1">
            <a:spLocks noGrp="1"/>
          </p:cNvSpPr>
          <p:nvPr>
            <p:ph type="title"/>
          </p:nvPr>
        </p:nvSpPr>
        <p:spPr>
          <a:xfrm>
            <a:off x="621102" y="365125"/>
            <a:ext cx="11050438" cy="514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ko-KR" dirty="0" smtClean="0"/>
              <a:t>Algorithm</a:t>
            </a:r>
            <a:endParaRPr dirty="0"/>
          </a:p>
        </p:txBody>
      </p:sp>
      <p:sp>
        <p:nvSpPr>
          <p:cNvPr id="190" name="Google Shape;190;p10"/>
          <p:cNvSpPr txBox="1">
            <a:spLocks noGrp="1"/>
          </p:cNvSpPr>
          <p:nvPr>
            <p:ph type="sldNum" idx="12"/>
          </p:nvPr>
        </p:nvSpPr>
        <p:spPr>
          <a:xfrm>
            <a:off x="8928340" y="63563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533" y="166049"/>
            <a:ext cx="6366483" cy="669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77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 txBox="1">
            <a:spLocks noGrp="1"/>
          </p:cNvSpPr>
          <p:nvPr>
            <p:ph type="title"/>
          </p:nvPr>
        </p:nvSpPr>
        <p:spPr>
          <a:xfrm>
            <a:off x="621102" y="365125"/>
            <a:ext cx="11050438" cy="514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altLang="ko-KR" dirty="0" smtClean="0"/>
              <a:t>Performance Evaluation</a:t>
            </a:r>
            <a:endParaRPr sz="2000" dirty="0"/>
          </a:p>
        </p:txBody>
      </p:sp>
      <p:sp>
        <p:nvSpPr>
          <p:cNvPr id="116" name="Google Shape;116;p2"/>
          <p:cNvSpPr txBox="1"/>
          <p:nvPr/>
        </p:nvSpPr>
        <p:spPr>
          <a:xfrm>
            <a:off x="621102" y="1089182"/>
            <a:ext cx="7303698" cy="467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200000"/>
              </a:lnSpc>
              <a:buClr>
                <a:schemeClr val="dk1"/>
              </a:buClr>
              <a:buSzPts val="1800"/>
            </a:pP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System </a:t>
            </a:r>
            <a:r>
              <a:rPr lang="en-US" altLang="ko-KR" sz="1600" b="1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Implementation:</a:t>
            </a:r>
          </a:p>
          <a:p>
            <a:pPr lvl="0">
              <a:lnSpc>
                <a:spcPct val="200000"/>
              </a:lnSpc>
              <a:buClr>
                <a:schemeClr val="dk1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Parameter </a:t>
            </a:r>
            <a:r>
              <a:rPr lang="en-US" altLang="ko-KR" sz="16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Server:</a:t>
            </a:r>
          </a:p>
          <a:p>
            <a:pPr marL="228600" lvl="0" indent="-228600">
              <a:lnSpc>
                <a:spcPct val="20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altLang="ko-KR" sz="1600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Intel(R) Core(TM) i9-10900X </a:t>
            </a:r>
            <a:r>
              <a:rPr lang="pt-BR" altLang="ko-KR" sz="16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CPU</a:t>
            </a:r>
          </a:p>
          <a:p>
            <a:pPr marL="228600" lvl="0" indent="-228600">
              <a:lnSpc>
                <a:spcPct val="20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altLang="ko-KR" sz="16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4 </a:t>
            </a:r>
            <a:r>
              <a:rPr lang="pt-BR" altLang="ko-KR" sz="1600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NVIDIA GeForce RTX 2080Ti </a:t>
            </a:r>
            <a:r>
              <a:rPr lang="pt-BR" altLang="ko-KR" sz="16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GPUs</a:t>
            </a:r>
          </a:p>
          <a:p>
            <a:pPr marL="228600" lvl="0" indent="-228600">
              <a:lnSpc>
                <a:spcPct val="20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altLang="ko-KR" sz="16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128 </a:t>
            </a:r>
            <a:r>
              <a:rPr lang="pt-BR" altLang="ko-KR" sz="1600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GB RAM</a:t>
            </a:r>
            <a:endParaRPr lang="en-US" altLang="ko-KR" sz="1600" dirty="0">
              <a:solidFill>
                <a:schemeClr val="dk1"/>
              </a:solidFill>
              <a:latin typeface="Malgun Gothic"/>
              <a:ea typeface="Malgun Gothic"/>
              <a:sym typeface="Malgun Gothic"/>
            </a:endParaRPr>
          </a:p>
          <a:p>
            <a:pPr lvl="0">
              <a:lnSpc>
                <a:spcPct val="200000"/>
              </a:lnSpc>
              <a:buClr>
                <a:schemeClr val="dk1"/>
              </a:buClr>
              <a:buSzPts val="1800"/>
            </a:pPr>
            <a:r>
              <a:rPr lang="en-US" altLang="ko-KR" sz="16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Clients (30):</a:t>
            </a:r>
          </a:p>
          <a:p>
            <a:pPr marL="228600" lvl="0" indent="-228600">
              <a:lnSpc>
                <a:spcPct val="20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ko-KR" sz="16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10 NVIDIA Jetson TX2</a:t>
            </a:r>
          </a:p>
          <a:p>
            <a:pPr marL="228600" lvl="0" indent="-228600">
              <a:lnSpc>
                <a:spcPct val="20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ko-KR" sz="16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10 NVIDIA Jetson Xavier</a:t>
            </a:r>
          </a:p>
          <a:p>
            <a:pPr marL="228600" indent="-228600">
              <a:lnSpc>
                <a:spcPct val="20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10 NVIDIA Jetson </a:t>
            </a:r>
            <a:r>
              <a:rPr lang="en-US" altLang="ko-KR" sz="16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AGX</a:t>
            </a:r>
          </a:p>
          <a:p>
            <a:pPr marL="228600" lvl="0" indent="-228600">
              <a:lnSpc>
                <a:spcPct val="200000"/>
              </a:lnSpc>
              <a:buClr>
                <a:schemeClr val="dk1"/>
              </a:buClr>
              <a:buSzPts val="1800"/>
              <a:buFont typeface="Arial"/>
              <a:buChar char="•"/>
            </a:pPr>
            <a:endParaRPr lang="en-US" altLang="ko-KR" sz="1600" dirty="0" smtClean="0">
              <a:solidFill>
                <a:schemeClr val="dk1"/>
              </a:solidFill>
              <a:latin typeface="Malgun Gothic"/>
              <a:ea typeface="Malgun Gothic"/>
              <a:sym typeface="Malgun Gothic"/>
            </a:endParaRPr>
          </a:p>
        </p:txBody>
      </p:sp>
      <p:sp>
        <p:nvSpPr>
          <p:cNvPr id="117" name="Google Shape;117;p2"/>
          <p:cNvSpPr txBox="1">
            <a:spLocks noGrp="1"/>
          </p:cNvSpPr>
          <p:nvPr>
            <p:ph type="sldNum" idx="12"/>
          </p:nvPr>
        </p:nvSpPr>
        <p:spPr>
          <a:xfrm>
            <a:off x="8928340" y="63563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175" y="1603476"/>
            <a:ext cx="5484304" cy="298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1350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 txBox="1">
            <a:spLocks noGrp="1"/>
          </p:cNvSpPr>
          <p:nvPr>
            <p:ph type="title"/>
          </p:nvPr>
        </p:nvSpPr>
        <p:spPr>
          <a:xfrm>
            <a:off x="621102" y="365125"/>
            <a:ext cx="11050438" cy="514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altLang="ko-KR" dirty="0" smtClean="0"/>
              <a:t>Performance Evaluation</a:t>
            </a:r>
            <a:endParaRPr sz="2000" dirty="0"/>
          </a:p>
        </p:txBody>
      </p:sp>
      <p:sp>
        <p:nvSpPr>
          <p:cNvPr id="116" name="Google Shape;116;p2"/>
          <p:cNvSpPr txBox="1"/>
          <p:nvPr/>
        </p:nvSpPr>
        <p:spPr>
          <a:xfrm>
            <a:off x="621101" y="1089182"/>
            <a:ext cx="10456473" cy="467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200000"/>
              </a:lnSpc>
              <a:buClr>
                <a:schemeClr val="dk1"/>
              </a:buClr>
              <a:buSzPts val="1800"/>
            </a:pPr>
            <a:r>
              <a:rPr lang="en-US" altLang="ko-KR" sz="1600" b="1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Datasets:</a:t>
            </a:r>
          </a:p>
          <a:p>
            <a:pPr lvl="0">
              <a:lnSpc>
                <a:spcPct val="200000"/>
              </a:lnSpc>
              <a:buClr>
                <a:schemeClr val="dk1"/>
              </a:buClr>
              <a:buSzPts val="1800"/>
            </a:pPr>
            <a:r>
              <a:rPr lang="en-US" altLang="ko-KR" sz="16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CIFAR-10, SVHN (10 Classes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), and </a:t>
            </a:r>
            <a:r>
              <a:rPr lang="en-US" altLang="ko-KR" sz="16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Human Action Recognition (HAR)</a:t>
            </a:r>
          </a:p>
          <a:p>
            <a:pPr lvl="0">
              <a:lnSpc>
                <a:spcPct val="200000"/>
              </a:lnSpc>
              <a:buClr>
                <a:schemeClr val="dk1"/>
              </a:buClr>
              <a:buSzPts val="1800"/>
            </a:pPr>
            <a:r>
              <a:rPr lang="en-US" altLang="ko-KR" sz="16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CIFAR-10 (</a:t>
            </a:r>
            <a:r>
              <a:rPr lang="en-US" altLang="ko-KR" sz="1600" dirty="0" err="1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AlexNet</a:t>
            </a:r>
            <a:r>
              <a:rPr lang="en-US" altLang="ko-KR" sz="16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):</a:t>
            </a:r>
          </a:p>
          <a:p>
            <a:pPr marL="285750" lvl="0" indent="-285750">
              <a:lnSpc>
                <a:spcPct val="20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Train dataset: 10,000 Labeled + 40,000 Unlabeled</a:t>
            </a:r>
          </a:p>
          <a:p>
            <a:pPr marL="285750" lvl="0" indent="-285750">
              <a:lnSpc>
                <a:spcPct val="20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Test dataset: 10,000</a:t>
            </a:r>
          </a:p>
          <a:p>
            <a:pPr lvl="0">
              <a:lnSpc>
                <a:spcPct val="200000"/>
              </a:lnSpc>
              <a:buClr>
                <a:schemeClr val="dk1"/>
              </a:buClr>
              <a:buSzPts val="1800"/>
            </a:pPr>
            <a:r>
              <a:rPr lang="en-US" altLang="ko-KR" sz="16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SVHN (CNN):</a:t>
            </a:r>
            <a:endParaRPr lang="en-US" altLang="ko-KR" sz="1600" dirty="0">
              <a:solidFill>
                <a:schemeClr val="dk1"/>
              </a:solidFill>
              <a:latin typeface="Malgun Gothic"/>
              <a:ea typeface="Malgun Gothic"/>
              <a:sym typeface="Malgun Gothic"/>
            </a:endParaRPr>
          </a:p>
          <a:p>
            <a:pPr marL="285750" indent="-285750">
              <a:lnSpc>
                <a:spcPct val="20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Train dataset: 50,225 (ratio </a:t>
            </a:r>
            <a:r>
              <a:rPr lang="en-US" altLang="ko-KR" sz="1600" dirty="0" smtClean="0"/>
              <a:t>0.8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unlabeled)</a:t>
            </a:r>
            <a:endParaRPr lang="en-US" altLang="ko-KR" sz="1600" dirty="0" smtClean="0">
              <a:solidFill>
                <a:schemeClr val="dk1"/>
              </a:solidFill>
              <a:latin typeface="Malgun Gothic"/>
              <a:ea typeface="Malgun Gothic"/>
              <a:sym typeface="Malgun Gothic"/>
            </a:endParaRPr>
          </a:p>
          <a:p>
            <a:pPr marL="285750" lvl="0" indent="-285750">
              <a:lnSpc>
                <a:spcPct val="20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Test dataset: 26,032</a:t>
            </a:r>
          </a:p>
          <a:p>
            <a:pPr lvl="0">
              <a:lnSpc>
                <a:spcPct val="200000"/>
              </a:lnSpc>
              <a:buClr>
                <a:schemeClr val="dk1"/>
              </a:buClr>
              <a:buSzPts val="1800"/>
            </a:pPr>
            <a:r>
              <a:rPr lang="en-US" altLang="ko-KR" sz="16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HAR (CNN):</a:t>
            </a:r>
          </a:p>
          <a:p>
            <a:pPr marL="285750" lvl="0" indent="-285750">
              <a:lnSpc>
                <a:spcPct val="20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6 activities: </a:t>
            </a:r>
            <a:r>
              <a:rPr lang="en-US" altLang="ko-KR" sz="16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Sitting, Standing, Laying Down, Walking, Walking Downstairs, Walking 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Upstairs</a:t>
            </a:r>
            <a:endParaRPr lang="en-US" altLang="ko-KR" sz="1600" dirty="0" smtClean="0">
              <a:solidFill>
                <a:schemeClr val="dk1"/>
              </a:solidFill>
              <a:latin typeface="Malgun Gothic"/>
              <a:ea typeface="Malgun Gothic"/>
              <a:sym typeface="Malgun Gothic"/>
            </a:endParaRPr>
          </a:p>
        </p:txBody>
      </p:sp>
      <p:sp>
        <p:nvSpPr>
          <p:cNvPr id="117" name="Google Shape;117;p2"/>
          <p:cNvSpPr txBox="1">
            <a:spLocks noGrp="1"/>
          </p:cNvSpPr>
          <p:nvPr>
            <p:ph type="sldNum" idx="12"/>
          </p:nvPr>
        </p:nvSpPr>
        <p:spPr>
          <a:xfrm>
            <a:off x="8928340" y="63563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7910" y="3219318"/>
            <a:ext cx="3108765" cy="20807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409" y="179345"/>
            <a:ext cx="3708007" cy="283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476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 txBox="1">
            <a:spLocks noGrp="1"/>
          </p:cNvSpPr>
          <p:nvPr>
            <p:ph type="title"/>
          </p:nvPr>
        </p:nvSpPr>
        <p:spPr>
          <a:xfrm>
            <a:off x="621102" y="365125"/>
            <a:ext cx="11050438" cy="514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altLang="ko-KR" dirty="0"/>
              <a:t>Performance Evaluation</a:t>
            </a:r>
            <a:endParaRPr sz="2000" dirty="0"/>
          </a:p>
        </p:txBody>
      </p:sp>
      <p:sp>
        <p:nvSpPr>
          <p:cNvPr id="116" name="Google Shape;116;p2"/>
          <p:cNvSpPr txBox="1"/>
          <p:nvPr/>
        </p:nvSpPr>
        <p:spPr>
          <a:xfrm>
            <a:off x="621102" y="1089182"/>
            <a:ext cx="3141273" cy="467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>
              <a:lnSpc>
                <a:spcPct val="30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ko-KR" sz="18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Using</a:t>
            </a:r>
            <a:r>
              <a:rPr lang="ko-KR" altLang="en-US" sz="18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 </a:t>
            </a:r>
            <a:r>
              <a:rPr lang="en-US" altLang="ko-KR" sz="18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the Docker swarm</a:t>
            </a:r>
          </a:p>
        </p:txBody>
      </p:sp>
      <p:sp>
        <p:nvSpPr>
          <p:cNvPr id="117" name="Google Shape;117;p2"/>
          <p:cNvSpPr txBox="1">
            <a:spLocks noGrp="1"/>
          </p:cNvSpPr>
          <p:nvPr>
            <p:ph type="sldNum" idx="12"/>
          </p:nvPr>
        </p:nvSpPr>
        <p:spPr>
          <a:xfrm>
            <a:off x="8928340" y="63563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pic>
        <p:nvPicPr>
          <p:cNvPr id="1026" name="Picture 2" descr="https://miro.medium.com/v2/resize:fit:1006/1*J77j6hJkK-3kouJri2XzO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892" y="117630"/>
            <a:ext cx="5284160" cy="4181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iro.medium.com/v2/resize:fit:1006/1*jJ86LnhsonqLhm9Atp16h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949" y="4502587"/>
            <a:ext cx="5050227" cy="221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cker Swarm: An Introduction to Container Orchestration | by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5" y="2625968"/>
            <a:ext cx="4768850" cy="275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0681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 txBox="1">
            <a:spLocks noGrp="1"/>
          </p:cNvSpPr>
          <p:nvPr>
            <p:ph type="title"/>
          </p:nvPr>
        </p:nvSpPr>
        <p:spPr>
          <a:xfrm>
            <a:off x="621102" y="365125"/>
            <a:ext cx="11050438" cy="514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altLang="ko-KR" dirty="0"/>
              <a:t>Performance Evaluation</a:t>
            </a:r>
            <a:endParaRPr sz="2000" dirty="0"/>
          </a:p>
        </p:txBody>
      </p:sp>
      <p:sp>
        <p:nvSpPr>
          <p:cNvPr id="116" name="Google Shape;116;p2"/>
          <p:cNvSpPr txBox="1"/>
          <p:nvPr/>
        </p:nvSpPr>
        <p:spPr>
          <a:xfrm>
            <a:off x="621102" y="1089182"/>
            <a:ext cx="10885852" cy="467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200000"/>
              </a:lnSpc>
              <a:buClr>
                <a:schemeClr val="dk1"/>
              </a:buClr>
              <a:buSzPts val="1800"/>
            </a:pPr>
            <a:r>
              <a:rPr lang="en-US" altLang="ko-KR" sz="1800" b="1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Baselines:</a:t>
            </a:r>
          </a:p>
          <a:p>
            <a:pPr marL="228600" lvl="0" indent="-228600">
              <a:lnSpc>
                <a:spcPct val="20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ko-KR" sz="1600" b="1" dirty="0" err="1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FedAvg</a:t>
            </a:r>
            <a:endParaRPr lang="en-US" altLang="ko-KR" sz="1600" b="1" dirty="0" smtClean="0">
              <a:solidFill>
                <a:schemeClr val="dk1"/>
              </a:solidFill>
              <a:latin typeface="Malgun Gothic"/>
              <a:ea typeface="Malgun Gothic"/>
              <a:sym typeface="Malgun Gothic"/>
            </a:endParaRPr>
          </a:p>
          <a:p>
            <a:pPr marL="228600" lvl="0" indent="-228600">
              <a:lnSpc>
                <a:spcPct val="20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ko-KR" sz="16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Uses 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labeled data for training and averages model updates from clients</a:t>
            </a:r>
            <a:r>
              <a:rPr lang="en-US" altLang="ko-KR" sz="16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.</a:t>
            </a:r>
          </a:p>
          <a:p>
            <a:pPr marL="228600" lvl="0" indent="-228600">
              <a:lnSpc>
                <a:spcPct val="20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ko-KR" sz="16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Does 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not account for heterogeneity or knowledge sharing among clients.</a:t>
            </a:r>
            <a:endParaRPr lang="en-US" altLang="ko-KR" sz="1600" dirty="0" smtClean="0">
              <a:solidFill>
                <a:schemeClr val="dk1"/>
              </a:solidFill>
              <a:latin typeface="Malgun Gothic"/>
              <a:ea typeface="Malgun Gothic"/>
              <a:sym typeface="Malgun Gothic"/>
            </a:endParaRPr>
          </a:p>
          <a:p>
            <a:pPr marL="228600" lvl="0" indent="-228600">
              <a:lnSpc>
                <a:spcPct val="20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ko-KR" sz="1600" b="1" dirty="0" err="1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pFedMe</a:t>
            </a:r>
            <a:endParaRPr lang="en-US" altLang="ko-KR" sz="1600" b="1" dirty="0" smtClean="0">
              <a:solidFill>
                <a:schemeClr val="dk1"/>
              </a:solidFill>
              <a:latin typeface="Malgun Gothic"/>
              <a:ea typeface="Malgun Gothic"/>
              <a:sym typeface="Malgun Gothic"/>
            </a:endParaRPr>
          </a:p>
          <a:p>
            <a:pPr marL="228600" lvl="0" indent="-228600">
              <a:lnSpc>
                <a:spcPct val="20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ko-KR" sz="16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Allows 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clients to update local models independently without diverging far from a global reference model</a:t>
            </a:r>
            <a:r>
              <a:rPr lang="en-US" altLang="ko-KR" sz="16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.</a:t>
            </a:r>
          </a:p>
          <a:p>
            <a:pPr marL="228600" lvl="0" indent="-228600">
              <a:lnSpc>
                <a:spcPct val="20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ko-KR" sz="16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Supports 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training on both labeled and unlabeled data.</a:t>
            </a:r>
            <a:endParaRPr lang="en-US" altLang="ko-KR" sz="1600" dirty="0" smtClean="0">
              <a:solidFill>
                <a:schemeClr val="dk1"/>
              </a:solidFill>
              <a:latin typeface="Malgun Gothic"/>
              <a:ea typeface="Malgun Gothic"/>
              <a:sym typeface="Malgun Gothic"/>
            </a:endParaRPr>
          </a:p>
          <a:p>
            <a:pPr marL="228600" lvl="0" indent="-228600">
              <a:lnSpc>
                <a:spcPct val="20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ko-KR" sz="1600" b="1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UM-</a:t>
            </a:r>
            <a:r>
              <a:rPr lang="en-US" altLang="ko-KR" sz="1600" b="1" dirty="0" err="1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pFSSL</a:t>
            </a:r>
            <a:endParaRPr lang="en-US" altLang="ko-KR" sz="1600" b="1" dirty="0" smtClean="0">
              <a:solidFill>
                <a:schemeClr val="dk1"/>
              </a:solidFill>
              <a:latin typeface="Malgun Gothic"/>
              <a:ea typeface="Malgun Gothic"/>
              <a:sym typeface="Malgun Gothic"/>
            </a:endParaRPr>
          </a:p>
          <a:p>
            <a:pPr marL="228600" lvl="0" indent="-228600">
              <a:lnSpc>
                <a:spcPct val="20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ko-KR" sz="16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Enables 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clients to share knowledge by migrating fixed numbers of models across clients</a:t>
            </a:r>
            <a:r>
              <a:rPr lang="en-US" altLang="ko-KR" sz="16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.</a:t>
            </a:r>
          </a:p>
          <a:p>
            <a:pPr marL="228600" lvl="0" indent="-228600">
              <a:lnSpc>
                <a:spcPct val="20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ko-KR" sz="16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Lacks 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dynamic optimization for migration and does not explore confidence thresholds for pseudo-labeling.</a:t>
            </a:r>
            <a:endParaRPr lang="en-US" altLang="ko-KR" sz="1600" dirty="0" smtClean="0">
              <a:solidFill>
                <a:schemeClr val="dk1"/>
              </a:solidFill>
              <a:latin typeface="Malgun Gothic"/>
              <a:ea typeface="Malgun Gothic"/>
              <a:sym typeface="Malgun Gothic"/>
            </a:endParaRPr>
          </a:p>
        </p:txBody>
      </p:sp>
      <p:sp>
        <p:nvSpPr>
          <p:cNvPr id="117" name="Google Shape;117;p2"/>
          <p:cNvSpPr txBox="1">
            <a:spLocks noGrp="1"/>
          </p:cNvSpPr>
          <p:nvPr>
            <p:ph type="sldNum" idx="12"/>
          </p:nvPr>
        </p:nvSpPr>
        <p:spPr>
          <a:xfrm>
            <a:off x="8928340" y="63563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09436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 txBox="1">
            <a:spLocks noGrp="1"/>
          </p:cNvSpPr>
          <p:nvPr>
            <p:ph type="title"/>
          </p:nvPr>
        </p:nvSpPr>
        <p:spPr>
          <a:xfrm>
            <a:off x="621102" y="365125"/>
            <a:ext cx="11050438" cy="514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altLang="ko-KR" dirty="0"/>
              <a:t>Performance Evaluation</a:t>
            </a:r>
            <a:endParaRPr sz="2000" dirty="0"/>
          </a:p>
        </p:txBody>
      </p:sp>
      <p:sp>
        <p:nvSpPr>
          <p:cNvPr id="116" name="Google Shape;116;p2"/>
          <p:cNvSpPr txBox="1"/>
          <p:nvPr/>
        </p:nvSpPr>
        <p:spPr>
          <a:xfrm>
            <a:off x="621103" y="1089182"/>
            <a:ext cx="3665148" cy="467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300000"/>
              </a:lnSpc>
              <a:buClr>
                <a:schemeClr val="dk1"/>
              </a:buClr>
              <a:buSzPts val="1800"/>
            </a:pPr>
            <a:r>
              <a:rPr lang="en-US" altLang="ko-KR" sz="1600" b="1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Convergence</a:t>
            </a:r>
            <a:r>
              <a:rPr lang="ko-KR" altLang="en-US" sz="1600" b="1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 </a:t>
            </a:r>
            <a:r>
              <a:rPr lang="en-US" altLang="ko-KR" sz="1600" b="1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speed:</a:t>
            </a:r>
          </a:p>
          <a:p>
            <a:pPr marL="228600" lvl="0" indent="-228600">
              <a:lnSpc>
                <a:spcPct val="30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ko-KR" sz="16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Ferrari has the fastest convergence</a:t>
            </a:r>
          </a:p>
        </p:txBody>
      </p:sp>
      <p:sp>
        <p:nvSpPr>
          <p:cNvPr id="117" name="Google Shape;117;p2"/>
          <p:cNvSpPr txBox="1">
            <a:spLocks noGrp="1"/>
          </p:cNvSpPr>
          <p:nvPr>
            <p:ph type="sldNum" idx="12"/>
          </p:nvPr>
        </p:nvSpPr>
        <p:spPr>
          <a:xfrm>
            <a:off x="8928340" y="63563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87" y="2822735"/>
            <a:ext cx="10637288" cy="333676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678245" y="452761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0" indent="-228600">
              <a:lnSpc>
                <a:spcPct val="30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ko-KR" dirty="0" err="1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AlexNet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 on CIFAR-10</a:t>
            </a:r>
          </a:p>
          <a:p>
            <a:pPr marL="228600" lvl="0" indent="-228600">
              <a:lnSpc>
                <a:spcPct val="30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CNN on SVHN</a:t>
            </a:r>
          </a:p>
          <a:p>
            <a:pPr marL="228600" lvl="0" indent="-228600">
              <a:lnSpc>
                <a:spcPct val="30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CNN an HAR</a:t>
            </a:r>
          </a:p>
        </p:txBody>
      </p:sp>
    </p:spTree>
    <p:extLst>
      <p:ext uri="{BB962C8B-B14F-4D97-AF65-F5344CB8AC3E}">
        <p14:creationId xmlns:p14="http://schemas.microsoft.com/office/powerpoint/2010/main" val="42431658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 txBox="1">
            <a:spLocks noGrp="1"/>
          </p:cNvSpPr>
          <p:nvPr>
            <p:ph type="title"/>
          </p:nvPr>
        </p:nvSpPr>
        <p:spPr>
          <a:xfrm>
            <a:off x="621102" y="365125"/>
            <a:ext cx="11050438" cy="514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altLang="ko-KR" dirty="0"/>
              <a:t>Performance Evaluation</a:t>
            </a:r>
            <a:endParaRPr sz="2000" dirty="0"/>
          </a:p>
        </p:txBody>
      </p:sp>
      <p:sp>
        <p:nvSpPr>
          <p:cNvPr id="117" name="Google Shape;117;p2"/>
          <p:cNvSpPr txBox="1">
            <a:spLocks noGrp="1"/>
          </p:cNvSpPr>
          <p:nvPr>
            <p:ph type="sldNum" idx="12"/>
          </p:nvPr>
        </p:nvSpPr>
        <p:spPr>
          <a:xfrm>
            <a:off x="8928340" y="63563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767" y="1032293"/>
            <a:ext cx="6670183" cy="509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3159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 txBox="1">
            <a:spLocks noGrp="1"/>
          </p:cNvSpPr>
          <p:nvPr>
            <p:ph type="title"/>
          </p:nvPr>
        </p:nvSpPr>
        <p:spPr>
          <a:xfrm>
            <a:off x="621102" y="365125"/>
            <a:ext cx="11050438" cy="514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altLang="ko-KR" dirty="0"/>
              <a:t>Performance Evaluation</a:t>
            </a:r>
            <a:endParaRPr sz="2000" dirty="0"/>
          </a:p>
        </p:txBody>
      </p:sp>
      <p:sp>
        <p:nvSpPr>
          <p:cNvPr id="116" name="Google Shape;116;p2"/>
          <p:cNvSpPr txBox="1"/>
          <p:nvPr/>
        </p:nvSpPr>
        <p:spPr>
          <a:xfrm>
            <a:off x="621102" y="1089182"/>
            <a:ext cx="9999273" cy="467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200000"/>
              </a:lnSpc>
              <a:buClr>
                <a:schemeClr val="dk1"/>
              </a:buClr>
              <a:buSzPts val="1800"/>
            </a:pPr>
            <a:r>
              <a:rPr lang="en-US" altLang="ko-KR" sz="1600" b="1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Communication cost:</a:t>
            </a:r>
            <a:endParaRPr lang="en-US" altLang="ko-KR" sz="1600" dirty="0">
              <a:solidFill>
                <a:schemeClr val="dk1"/>
              </a:solidFill>
              <a:latin typeface="Malgun Gothic"/>
              <a:ea typeface="Malgun Gothic"/>
              <a:sym typeface="Malgun Gothic"/>
            </a:endParaRPr>
          </a:p>
          <a:p>
            <a:pPr marL="228600" lvl="0" indent="-228600">
              <a:lnSpc>
                <a:spcPct val="20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ko-KR" sz="16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Ferrari achieves higher accuracy with less communication cost</a:t>
            </a:r>
          </a:p>
          <a:p>
            <a:pPr marL="228600" lvl="0" indent="-228600">
              <a:lnSpc>
                <a:spcPct val="20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ko-KR" sz="16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Effect of adaptive model mitigation within LANs</a:t>
            </a:r>
          </a:p>
        </p:txBody>
      </p:sp>
      <p:sp>
        <p:nvSpPr>
          <p:cNvPr id="117" name="Google Shape;117;p2"/>
          <p:cNvSpPr txBox="1">
            <a:spLocks noGrp="1"/>
          </p:cNvSpPr>
          <p:nvPr>
            <p:ph type="sldNum" idx="12"/>
          </p:nvPr>
        </p:nvSpPr>
        <p:spPr>
          <a:xfrm>
            <a:off x="8928340" y="63563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2608882"/>
            <a:ext cx="11978831" cy="362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8004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 txBox="1">
            <a:spLocks noGrp="1"/>
          </p:cNvSpPr>
          <p:nvPr>
            <p:ph type="title"/>
          </p:nvPr>
        </p:nvSpPr>
        <p:spPr>
          <a:xfrm>
            <a:off x="621102" y="365125"/>
            <a:ext cx="11050438" cy="514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Malgun Gothic"/>
              <a:buNone/>
            </a:pPr>
            <a:r>
              <a:rPr lang="en-US" dirty="0"/>
              <a:t>Introduction </a:t>
            </a:r>
            <a:r>
              <a:rPr lang="en-US" sz="2000" dirty="0"/>
              <a:t>- Motivation</a:t>
            </a:r>
            <a:endParaRPr sz="2000" dirty="0"/>
          </a:p>
        </p:txBody>
      </p:sp>
      <p:sp>
        <p:nvSpPr>
          <p:cNvPr id="116" name="Google Shape;116;p2"/>
          <p:cNvSpPr txBox="1"/>
          <p:nvPr/>
        </p:nvSpPr>
        <p:spPr>
          <a:xfrm>
            <a:off x="621102" y="949570"/>
            <a:ext cx="10880204" cy="4932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>
              <a:lnSpc>
                <a:spcPct val="20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ko-KR" sz="1700" dirty="0">
                <a:solidFill>
                  <a:schemeClr val="tx1"/>
                </a:solidFill>
                <a:latin typeface="Malgun Gothic"/>
                <a:ea typeface="Malgun Gothic"/>
                <a:sym typeface="Malgun Gothic"/>
              </a:rPr>
              <a:t>By 2025, there will be 75.44 billion Internet of Things (IoT) devices</a:t>
            </a:r>
          </a:p>
          <a:p>
            <a:pPr marL="228600" lvl="0" indent="-228600">
              <a:lnSpc>
                <a:spcPct val="20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ko-KR" sz="1700" dirty="0">
                <a:solidFill>
                  <a:schemeClr val="tx1"/>
                </a:solidFill>
                <a:latin typeface="Malgun Gothic"/>
                <a:ea typeface="Malgun Gothic"/>
                <a:sym typeface="Malgun Gothic"/>
              </a:rPr>
              <a:t>These devices will generate a massive amount of data every year</a:t>
            </a:r>
          </a:p>
          <a:p>
            <a:pPr marL="228600" lvl="0" indent="-228600">
              <a:lnSpc>
                <a:spcPct val="20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ko-KR" sz="1700" dirty="0">
                <a:solidFill>
                  <a:schemeClr val="tx1"/>
                </a:solidFill>
                <a:latin typeface="Malgun Gothic"/>
                <a:ea typeface="Malgun Gothic"/>
                <a:sym typeface="Malgun Gothic"/>
              </a:rPr>
              <a:t>The modern cloud-centric applications can collect the generated distributed data from the devices</a:t>
            </a:r>
          </a:p>
          <a:p>
            <a:pPr marL="228600" lvl="0" indent="-228600">
              <a:lnSpc>
                <a:spcPct val="20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ko-KR" sz="1700" dirty="0">
                <a:solidFill>
                  <a:schemeClr val="tx1"/>
                </a:solidFill>
                <a:latin typeface="Malgun Gothic"/>
                <a:ea typeface="Malgun Gothic"/>
                <a:sym typeface="Malgun Gothic"/>
              </a:rPr>
              <a:t>Transferring this huge amount of data to Parameter Server (PS) is communication costly and has privacy-related issues</a:t>
            </a:r>
          </a:p>
        </p:txBody>
      </p:sp>
      <p:sp>
        <p:nvSpPr>
          <p:cNvPr id="117" name="Google Shape;117;p2"/>
          <p:cNvSpPr txBox="1">
            <a:spLocks noGrp="1"/>
          </p:cNvSpPr>
          <p:nvPr>
            <p:ph type="sldNum" idx="12"/>
          </p:nvPr>
        </p:nvSpPr>
        <p:spPr>
          <a:xfrm>
            <a:off x="8928340" y="63563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886ED06-053A-4FF9-9578-A17CC4BD0AFC}"/>
              </a:ext>
            </a:extLst>
          </p:cNvPr>
          <p:cNvSpPr/>
          <p:nvPr/>
        </p:nvSpPr>
        <p:spPr>
          <a:xfrm>
            <a:off x="2655765" y="3954907"/>
            <a:ext cx="6335389" cy="558166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pPr lvl="0" algn="ctr">
              <a:lnSpc>
                <a:spcPct val="200000"/>
              </a:lnSpc>
              <a:buClr>
                <a:schemeClr val="dk1"/>
              </a:buClr>
              <a:buSzPts val="1800"/>
            </a:pPr>
            <a:r>
              <a:rPr lang="en-US" altLang="ko-KR" sz="1800" dirty="0">
                <a:solidFill>
                  <a:schemeClr val="tx1"/>
                </a:solidFill>
                <a:latin typeface="Malgun Gothic"/>
                <a:ea typeface="Malgun Gothic"/>
                <a:sym typeface="Malgun Gothic"/>
              </a:rPr>
              <a:t>It motivates to use applications of Federated Learning (FL)</a:t>
            </a:r>
          </a:p>
        </p:txBody>
      </p:sp>
    </p:spTree>
    <p:extLst>
      <p:ext uri="{BB962C8B-B14F-4D97-AF65-F5344CB8AC3E}">
        <p14:creationId xmlns:p14="http://schemas.microsoft.com/office/powerpoint/2010/main" val="23555450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 txBox="1">
            <a:spLocks noGrp="1"/>
          </p:cNvSpPr>
          <p:nvPr>
            <p:ph type="title"/>
          </p:nvPr>
        </p:nvSpPr>
        <p:spPr>
          <a:xfrm>
            <a:off x="621102" y="365125"/>
            <a:ext cx="11050438" cy="514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altLang="ko-KR" dirty="0"/>
              <a:t>Performance Evaluation</a:t>
            </a:r>
            <a:endParaRPr sz="2000" dirty="0"/>
          </a:p>
        </p:txBody>
      </p:sp>
      <p:sp>
        <p:nvSpPr>
          <p:cNvPr id="116" name="Google Shape;116;p2"/>
          <p:cNvSpPr txBox="1"/>
          <p:nvPr/>
        </p:nvSpPr>
        <p:spPr>
          <a:xfrm>
            <a:off x="621102" y="1089182"/>
            <a:ext cx="4341423" cy="467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>
              <a:lnSpc>
                <a:spcPct val="30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Ferrari has the fastest convergence</a:t>
            </a:r>
          </a:p>
        </p:txBody>
      </p:sp>
      <p:sp>
        <p:nvSpPr>
          <p:cNvPr id="117" name="Google Shape;117;p2"/>
          <p:cNvSpPr txBox="1">
            <a:spLocks noGrp="1"/>
          </p:cNvSpPr>
          <p:nvPr>
            <p:ph type="sldNum" idx="12"/>
          </p:nvPr>
        </p:nvSpPr>
        <p:spPr>
          <a:xfrm>
            <a:off x="8928340" y="63563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80" y="2196601"/>
            <a:ext cx="11669239" cy="357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7768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 txBox="1">
            <a:spLocks noGrp="1"/>
          </p:cNvSpPr>
          <p:nvPr>
            <p:ph type="title"/>
          </p:nvPr>
        </p:nvSpPr>
        <p:spPr>
          <a:xfrm>
            <a:off x="621102" y="365125"/>
            <a:ext cx="11050438" cy="514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altLang="ko-KR" dirty="0"/>
              <a:t>Performance Evaluation</a:t>
            </a:r>
            <a:endParaRPr sz="2000" dirty="0"/>
          </a:p>
        </p:txBody>
      </p:sp>
      <p:sp>
        <p:nvSpPr>
          <p:cNvPr id="116" name="Google Shape;116;p2"/>
          <p:cNvSpPr txBox="1"/>
          <p:nvPr/>
        </p:nvSpPr>
        <p:spPr>
          <a:xfrm>
            <a:off x="621102" y="1089182"/>
            <a:ext cx="4208073" cy="467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200000"/>
              </a:lnSpc>
              <a:buClr>
                <a:schemeClr val="dk1"/>
              </a:buClr>
              <a:buSzPts val="1800"/>
            </a:pPr>
            <a:r>
              <a:rPr lang="en-US" altLang="ko-KR" sz="1600" b="1" dirty="0" err="1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pFSSL</a:t>
            </a:r>
            <a:r>
              <a:rPr lang="en-US" altLang="ko-KR" sz="1600" b="1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 </a:t>
            </a:r>
            <a:r>
              <a:rPr lang="en-US" altLang="ko-KR" sz="1600" b="1" dirty="0" err="1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v.s</a:t>
            </a:r>
            <a:r>
              <a:rPr lang="en-US" altLang="ko-KR" sz="1600" b="1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 Traditional FSSL:</a:t>
            </a:r>
          </a:p>
          <a:p>
            <a:pPr lvl="0">
              <a:lnSpc>
                <a:spcPct val="200000"/>
              </a:lnSpc>
              <a:buClr>
                <a:schemeClr val="dk1"/>
              </a:buClr>
              <a:buSzPts val="1800"/>
            </a:pPr>
            <a:endParaRPr lang="en-US" altLang="ko-KR" sz="500" dirty="0" smtClean="0">
              <a:solidFill>
                <a:schemeClr val="dk1"/>
              </a:solidFill>
              <a:latin typeface="Malgun Gothic"/>
              <a:ea typeface="Malgun Gothic"/>
              <a:sym typeface="Malgun Gothic"/>
            </a:endParaRPr>
          </a:p>
          <a:p>
            <a:pPr marL="228600" lvl="0" indent="-228600">
              <a:lnSpc>
                <a:spcPct val="20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ko-KR" sz="16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H=2 → The selection of two helper agents for each client at each epoch.</a:t>
            </a:r>
          </a:p>
          <a:p>
            <a:pPr lvl="0">
              <a:lnSpc>
                <a:spcPct val="200000"/>
              </a:lnSpc>
              <a:buClr>
                <a:schemeClr val="dk1"/>
              </a:buClr>
              <a:buSzPts val="1800"/>
            </a:pPr>
            <a:endParaRPr lang="en-US" altLang="ko-KR" sz="500" dirty="0" smtClean="0">
              <a:solidFill>
                <a:schemeClr val="dk1"/>
              </a:solidFill>
              <a:latin typeface="Malgun Gothic"/>
              <a:ea typeface="Malgun Gothic"/>
              <a:sym typeface="Malgun Gothic"/>
            </a:endParaRPr>
          </a:p>
          <a:p>
            <a:pPr marL="228600" lvl="0" indent="-228600">
              <a:lnSpc>
                <a:spcPct val="20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ko-KR" sz="16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In </a:t>
            </a:r>
            <a:r>
              <a:rPr lang="en-US" altLang="ko-KR" sz="1600" dirty="0" err="1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FedMatch</a:t>
            </a:r>
            <a:r>
              <a:rPr lang="en-US" altLang="ko-KR" sz="16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, the migration number is fixed without considering the impact of confidence threshold.</a:t>
            </a:r>
          </a:p>
        </p:txBody>
      </p:sp>
      <p:sp>
        <p:nvSpPr>
          <p:cNvPr id="117" name="Google Shape;117;p2"/>
          <p:cNvSpPr txBox="1">
            <a:spLocks noGrp="1"/>
          </p:cNvSpPr>
          <p:nvPr>
            <p:ph type="sldNum" idx="12"/>
          </p:nvPr>
        </p:nvSpPr>
        <p:spPr>
          <a:xfrm>
            <a:off x="8928340" y="63563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925" y="1188070"/>
            <a:ext cx="6933615" cy="406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450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 txBox="1">
            <a:spLocks noGrp="1"/>
          </p:cNvSpPr>
          <p:nvPr>
            <p:ph type="title"/>
          </p:nvPr>
        </p:nvSpPr>
        <p:spPr>
          <a:xfrm>
            <a:off x="621102" y="365125"/>
            <a:ext cx="11050438" cy="514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altLang="ko-KR" dirty="0"/>
              <a:t>Performance Evaluation</a:t>
            </a:r>
            <a:endParaRPr sz="2000" dirty="0"/>
          </a:p>
        </p:txBody>
      </p:sp>
      <p:sp>
        <p:nvSpPr>
          <p:cNvPr id="116" name="Google Shape;116;p2"/>
          <p:cNvSpPr txBox="1"/>
          <p:nvPr/>
        </p:nvSpPr>
        <p:spPr>
          <a:xfrm>
            <a:off x="621102" y="1089182"/>
            <a:ext cx="3998523" cy="467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300000"/>
              </a:lnSpc>
              <a:buClr>
                <a:schemeClr val="dk1"/>
              </a:buClr>
              <a:buSzPts val="1800"/>
            </a:pPr>
            <a:r>
              <a:rPr lang="en-US" altLang="ko-KR" sz="1600" b="1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Effect of different label ratios:</a:t>
            </a:r>
            <a:endParaRPr lang="en-US" altLang="ko-KR" sz="1600" dirty="0">
              <a:solidFill>
                <a:schemeClr val="dk1"/>
              </a:solidFill>
              <a:latin typeface="Malgun Gothic"/>
              <a:ea typeface="Malgun Gothic"/>
              <a:sym typeface="Malgun Gothic"/>
            </a:endParaRPr>
          </a:p>
        </p:txBody>
      </p:sp>
      <p:sp>
        <p:nvSpPr>
          <p:cNvPr id="117" name="Google Shape;117;p2"/>
          <p:cNvSpPr txBox="1">
            <a:spLocks noGrp="1"/>
          </p:cNvSpPr>
          <p:nvPr>
            <p:ph type="sldNum" idx="12"/>
          </p:nvPr>
        </p:nvSpPr>
        <p:spPr>
          <a:xfrm>
            <a:off x="8928340" y="63563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710" y="1927382"/>
            <a:ext cx="7293222" cy="427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8789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 txBox="1">
            <a:spLocks noGrp="1"/>
          </p:cNvSpPr>
          <p:nvPr>
            <p:ph type="title"/>
          </p:nvPr>
        </p:nvSpPr>
        <p:spPr>
          <a:xfrm>
            <a:off x="621102" y="365125"/>
            <a:ext cx="11050438" cy="514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altLang="ko-KR" dirty="0"/>
              <a:t>Performance Evaluation</a:t>
            </a:r>
            <a:endParaRPr sz="2000" dirty="0"/>
          </a:p>
        </p:txBody>
      </p:sp>
      <p:sp>
        <p:nvSpPr>
          <p:cNvPr id="116" name="Google Shape;116;p2"/>
          <p:cNvSpPr txBox="1"/>
          <p:nvPr/>
        </p:nvSpPr>
        <p:spPr>
          <a:xfrm>
            <a:off x="621102" y="1089182"/>
            <a:ext cx="4036623" cy="467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200000"/>
              </a:lnSpc>
              <a:buClr>
                <a:schemeClr val="dk1"/>
              </a:buClr>
              <a:buSzPts val="1800"/>
            </a:pPr>
            <a:r>
              <a:rPr lang="en-US" altLang="ko-KR" sz="1600" b="1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Effect of system scales:</a:t>
            </a:r>
          </a:p>
          <a:p>
            <a:pPr marL="285750" lvl="0" indent="-285750">
              <a:lnSpc>
                <a:spcPct val="20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By increasing the number of clients, the model convergence in all systems becomes faster because of more training data generated by clients.</a:t>
            </a:r>
            <a:endParaRPr lang="en-US" altLang="ko-KR" sz="1600" dirty="0">
              <a:solidFill>
                <a:schemeClr val="dk1"/>
              </a:solidFill>
              <a:latin typeface="Malgun Gothic"/>
              <a:ea typeface="Malgun Gothic"/>
              <a:sym typeface="Malgun Gothic"/>
            </a:endParaRPr>
          </a:p>
        </p:txBody>
      </p:sp>
      <p:sp>
        <p:nvSpPr>
          <p:cNvPr id="117" name="Google Shape;117;p2"/>
          <p:cNvSpPr txBox="1">
            <a:spLocks noGrp="1"/>
          </p:cNvSpPr>
          <p:nvPr>
            <p:ph type="sldNum" idx="12"/>
          </p:nvPr>
        </p:nvSpPr>
        <p:spPr>
          <a:xfrm>
            <a:off x="8928340" y="63563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725" y="1386149"/>
            <a:ext cx="7442494" cy="408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9718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 txBox="1">
            <a:spLocks noGrp="1"/>
          </p:cNvSpPr>
          <p:nvPr>
            <p:ph type="title"/>
          </p:nvPr>
        </p:nvSpPr>
        <p:spPr>
          <a:xfrm>
            <a:off x="621102" y="365125"/>
            <a:ext cx="11050438" cy="514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altLang="ko-KR" dirty="0"/>
              <a:t>Performance Evaluation</a:t>
            </a:r>
            <a:endParaRPr sz="2000" dirty="0"/>
          </a:p>
        </p:txBody>
      </p:sp>
      <p:sp>
        <p:nvSpPr>
          <p:cNvPr id="116" name="Google Shape;116;p2"/>
          <p:cNvSpPr txBox="1"/>
          <p:nvPr/>
        </p:nvSpPr>
        <p:spPr>
          <a:xfrm>
            <a:off x="621102" y="1089182"/>
            <a:ext cx="8999148" cy="1062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300000"/>
              </a:lnSpc>
              <a:buClr>
                <a:schemeClr val="dk1"/>
              </a:buClr>
              <a:buSzPts val="1800"/>
            </a:pPr>
            <a:r>
              <a:rPr lang="en-US" altLang="ko-KR" sz="1600" b="1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Impact of data distributions </a:t>
            </a:r>
            <a:r>
              <a:rPr lang="en-US" altLang="ko-KR" sz="16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(non-IID data on training performance):</a:t>
            </a:r>
          </a:p>
        </p:txBody>
      </p:sp>
      <p:sp>
        <p:nvSpPr>
          <p:cNvPr id="117" name="Google Shape;117;p2"/>
          <p:cNvSpPr txBox="1">
            <a:spLocks noGrp="1"/>
          </p:cNvSpPr>
          <p:nvPr>
            <p:ph type="sldNum" idx="12"/>
          </p:nvPr>
        </p:nvSpPr>
        <p:spPr>
          <a:xfrm>
            <a:off x="8928340" y="63563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6" y="2151865"/>
            <a:ext cx="12058214" cy="382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690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 txBox="1">
            <a:spLocks noGrp="1"/>
          </p:cNvSpPr>
          <p:nvPr>
            <p:ph type="title"/>
          </p:nvPr>
        </p:nvSpPr>
        <p:spPr>
          <a:xfrm>
            <a:off x="621102" y="365125"/>
            <a:ext cx="11050438" cy="514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Malgun Gothic"/>
              <a:buNone/>
            </a:pPr>
            <a:r>
              <a:rPr lang="en-US" dirty="0" smtClean="0"/>
              <a:t>Conclusions</a:t>
            </a:r>
            <a:endParaRPr sz="2000" dirty="0"/>
          </a:p>
        </p:txBody>
      </p:sp>
      <p:sp>
        <p:nvSpPr>
          <p:cNvPr id="116" name="Google Shape;116;p2"/>
          <p:cNvSpPr txBox="1"/>
          <p:nvPr/>
        </p:nvSpPr>
        <p:spPr>
          <a:xfrm>
            <a:off x="621102" y="1089182"/>
            <a:ext cx="10885852" cy="467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>
              <a:lnSpc>
                <a:spcPct val="20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ko-KR" sz="16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Presented the designed and implementation of novel </a:t>
            </a:r>
            <a:r>
              <a:rPr lang="en-US" altLang="ko-KR" sz="1600" b="1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FSSL</a:t>
            </a:r>
            <a:r>
              <a:rPr lang="en-US" altLang="ko-KR" sz="16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 called </a:t>
            </a:r>
            <a:r>
              <a:rPr lang="en-US" altLang="ko-KR" sz="1600" b="1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Ferrari</a:t>
            </a:r>
            <a:r>
              <a:rPr lang="en-US" altLang="ko-KR" sz="16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, 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to accelerate 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model </a:t>
            </a:r>
            <a:r>
              <a:rPr lang="en-US" altLang="ko-KR" sz="1600" b="1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training</a:t>
            </a:r>
            <a:r>
              <a:rPr lang="en-US" altLang="ko-KR" sz="16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 and 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boost the 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pseudo-labeling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 among clients under </a:t>
            </a:r>
            <a:r>
              <a:rPr lang="en-US" altLang="ko-KR" sz="1600" b="1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resource limitation</a:t>
            </a:r>
            <a:r>
              <a:rPr lang="en-US" altLang="ko-KR" sz="16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 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and 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data heterogeneity</a:t>
            </a:r>
            <a:r>
              <a:rPr lang="en-US" altLang="ko-KR" sz="16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.</a:t>
            </a:r>
          </a:p>
          <a:p>
            <a:pPr lvl="0">
              <a:lnSpc>
                <a:spcPct val="200000"/>
              </a:lnSpc>
              <a:buClr>
                <a:schemeClr val="dk1"/>
              </a:buClr>
              <a:buSzPts val="1800"/>
            </a:pPr>
            <a:endParaRPr lang="en-US" altLang="ko-KR" sz="400" dirty="0">
              <a:solidFill>
                <a:schemeClr val="dk1"/>
              </a:solidFill>
              <a:latin typeface="Malgun Gothic"/>
              <a:ea typeface="Malgun Gothic"/>
              <a:sym typeface="Malgun Gothic"/>
            </a:endParaRPr>
          </a:p>
          <a:p>
            <a:pPr marL="228600" lvl="0" indent="-228600">
              <a:lnSpc>
                <a:spcPct val="20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ko-KR" sz="16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Utilized 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model </a:t>
            </a:r>
            <a:r>
              <a:rPr lang="en-US" altLang="ko-KR" sz="1600" b="1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migrations </a:t>
            </a:r>
            <a:r>
              <a:rPr lang="en-US" altLang="ko-KR" sz="1600" b="1" dirty="0" smtClean="0">
                <a:solidFill>
                  <a:srgbClr val="2E75B6"/>
                </a:solidFill>
                <a:latin typeface="Malgun Gothic"/>
                <a:ea typeface="Malgun Gothic"/>
                <a:sym typeface="Malgun Gothic"/>
              </a:rPr>
              <a:t>within</a:t>
            </a:r>
            <a:r>
              <a:rPr lang="en-US" altLang="ko-KR" sz="16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 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LANs to allow knowledge sharing among </a:t>
            </a:r>
            <a:r>
              <a:rPr lang="en-US" altLang="ko-KR" sz="16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clients.</a:t>
            </a:r>
          </a:p>
          <a:p>
            <a:pPr lvl="0">
              <a:lnSpc>
                <a:spcPct val="200000"/>
              </a:lnSpc>
              <a:buClr>
                <a:schemeClr val="dk1"/>
              </a:buClr>
              <a:buSzPts val="1800"/>
            </a:pPr>
            <a:endParaRPr lang="en-US" altLang="ko-KR" sz="400" dirty="0">
              <a:solidFill>
                <a:schemeClr val="dk1"/>
              </a:solidFill>
              <a:latin typeface="Malgun Gothic"/>
              <a:ea typeface="Malgun Gothic"/>
              <a:sym typeface="Malgun Gothic"/>
            </a:endParaRPr>
          </a:p>
          <a:p>
            <a:pPr marL="228600" lvl="0" indent="-228600">
              <a:lnSpc>
                <a:spcPct val="20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ko-KR" sz="16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The </a:t>
            </a:r>
            <a:r>
              <a:rPr lang="en-US" altLang="ko-KR" sz="1600" b="1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trade-off</a:t>
            </a:r>
            <a:r>
              <a:rPr lang="en-US" altLang="ko-KR" sz="16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 between the </a:t>
            </a:r>
            <a:r>
              <a:rPr lang="en-US" altLang="ko-KR" sz="1600" b="1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quantity</a:t>
            </a:r>
            <a:r>
              <a:rPr lang="en-US" altLang="ko-KR" sz="16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 and the </a:t>
            </a:r>
            <a:r>
              <a:rPr lang="en-US" altLang="ko-KR" sz="1600" b="1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quality</a:t>
            </a:r>
            <a:r>
              <a:rPr lang="en-US" altLang="ko-KR" sz="16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 of pseudo-labels to enhance </a:t>
            </a:r>
            <a:r>
              <a:rPr lang="en-US" altLang="ko-KR" sz="1600" b="1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model performance </a:t>
            </a:r>
            <a:r>
              <a:rPr lang="en-US" altLang="ko-KR" sz="16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with </a:t>
            </a:r>
            <a:r>
              <a:rPr lang="en-US" altLang="ko-KR" sz="1600" b="1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fewer</a:t>
            </a:r>
            <a:r>
              <a:rPr lang="en-US" altLang="ko-KR" sz="16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 communication 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resources (resources limitation </a:t>
            </a:r>
            <a:r>
              <a:rPr lang="en-US" altLang="ko-KR" sz="16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and similar 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models’ potential</a:t>
            </a:r>
            <a:r>
              <a:rPr lang="en-US" altLang="ko-KR" sz="16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).</a:t>
            </a:r>
          </a:p>
          <a:p>
            <a:pPr lvl="0">
              <a:lnSpc>
                <a:spcPct val="200000"/>
              </a:lnSpc>
              <a:buClr>
                <a:schemeClr val="dk1"/>
              </a:buClr>
              <a:buSzPts val="1800"/>
            </a:pPr>
            <a:endParaRPr lang="en-US" altLang="ko-KR" sz="400" dirty="0">
              <a:solidFill>
                <a:schemeClr val="dk1"/>
              </a:solidFill>
              <a:latin typeface="Malgun Gothic"/>
              <a:ea typeface="Malgun Gothic"/>
              <a:sym typeface="Malgun Gothic"/>
            </a:endParaRPr>
          </a:p>
          <a:p>
            <a:pPr marL="228600" lvl="0" indent="-228600">
              <a:lnSpc>
                <a:spcPct val="20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ko-KR" sz="16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Ferrari achieved </a:t>
            </a:r>
            <a:r>
              <a:rPr lang="en-US" altLang="ko-KR" sz="16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with</a:t>
            </a:r>
            <a:r>
              <a:rPr lang="en-US" altLang="ko-KR" sz="1600" b="1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 </a:t>
            </a:r>
            <a:r>
              <a:rPr lang="en-US" altLang="ko-KR" sz="16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the </a:t>
            </a:r>
            <a:r>
              <a:rPr lang="en-US" altLang="ko-KR" sz="1600" dirty="0" smtClean="0">
                <a:solidFill>
                  <a:srgbClr val="2E75B6"/>
                </a:solidFill>
                <a:latin typeface="Malgun Gothic"/>
                <a:ea typeface="Malgun Gothic"/>
                <a:sym typeface="Malgun Gothic"/>
              </a:rPr>
              <a:t>number </a:t>
            </a:r>
            <a:r>
              <a:rPr lang="en-US" altLang="ko-KR" sz="1600" dirty="0">
                <a:solidFill>
                  <a:srgbClr val="2E75B6"/>
                </a:solidFill>
                <a:latin typeface="Malgun Gothic"/>
                <a:ea typeface="Malgun Gothic"/>
                <a:sym typeface="Malgun Gothic"/>
              </a:rPr>
              <a:t>of model </a:t>
            </a:r>
            <a:r>
              <a:rPr lang="en-US" altLang="ko-KR" sz="1600" dirty="0" smtClean="0">
                <a:solidFill>
                  <a:srgbClr val="2E75B6"/>
                </a:solidFill>
                <a:latin typeface="Malgun Gothic"/>
                <a:ea typeface="Malgun Gothic"/>
                <a:sym typeface="Malgun Gothic"/>
              </a:rPr>
              <a:t>migrations </a:t>
            </a:r>
            <a:r>
              <a:rPr lang="en-US" altLang="ko-KR" sz="16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and 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the </a:t>
            </a:r>
            <a:r>
              <a:rPr lang="en-US" altLang="ko-KR" sz="1600" dirty="0">
                <a:solidFill>
                  <a:srgbClr val="2E75B6"/>
                </a:solidFill>
                <a:latin typeface="Malgun Gothic"/>
                <a:ea typeface="Malgun Gothic"/>
                <a:sym typeface="Malgun Gothic"/>
              </a:rPr>
              <a:t>confidence thresholds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 for heterogeneous clients </a:t>
            </a:r>
            <a:r>
              <a:rPr lang="en-US" altLang="ko-KR" sz="16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during training.</a:t>
            </a:r>
          </a:p>
          <a:p>
            <a:pPr lvl="0">
              <a:lnSpc>
                <a:spcPct val="200000"/>
              </a:lnSpc>
              <a:buClr>
                <a:schemeClr val="dk1"/>
              </a:buClr>
              <a:buSzPts val="1800"/>
            </a:pPr>
            <a:endParaRPr lang="en-US" altLang="ko-KR" sz="400" dirty="0" smtClean="0">
              <a:solidFill>
                <a:schemeClr val="dk1"/>
              </a:solidFill>
              <a:latin typeface="Malgun Gothic"/>
              <a:ea typeface="Malgun Gothic"/>
              <a:sym typeface="Malgun Gothic"/>
            </a:endParaRPr>
          </a:p>
          <a:p>
            <a:pPr marL="228600" lvl="0" indent="-228600">
              <a:lnSpc>
                <a:spcPct val="20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Ferrari </a:t>
            </a:r>
            <a:r>
              <a:rPr lang="en-US" altLang="ko-KR" sz="1600" b="1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outperforms</a:t>
            </a:r>
            <a:r>
              <a:rPr lang="en-US" altLang="ko-KR" sz="16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 benchmarks on </a:t>
            </a:r>
            <a:r>
              <a:rPr lang="en-US" altLang="ko-KR" sz="1600" b="1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three</a:t>
            </a:r>
            <a:r>
              <a:rPr lang="en-US" altLang="ko-KR" sz="16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 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world datasets and models 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without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 </a:t>
            </a:r>
            <a:r>
              <a:rPr lang="en-US" altLang="ko-KR" sz="1600" dirty="0" smtClean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sacrificing model accuracy.</a:t>
            </a:r>
          </a:p>
        </p:txBody>
      </p:sp>
      <p:sp>
        <p:nvSpPr>
          <p:cNvPr id="117" name="Google Shape;117;p2"/>
          <p:cNvSpPr txBox="1">
            <a:spLocks noGrp="1"/>
          </p:cNvSpPr>
          <p:nvPr>
            <p:ph type="sldNum" idx="12"/>
          </p:nvPr>
        </p:nvSpPr>
        <p:spPr>
          <a:xfrm>
            <a:off x="8928340" y="63563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0652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"/>
          <p:cNvSpPr txBox="1">
            <a:spLocks noGrp="1"/>
          </p:cNvSpPr>
          <p:nvPr>
            <p:ph type="ctrTitle"/>
          </p:nvPr>
        </p:nvSpPr>
        <p:spPr>
          <a:xfrm>
            <a:off x="1524000" y="1211140"/>
            <a:ext cx="9144000" cy="158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4000" dirty="0"/>
              <a:t>Thank you</a:t>
            </a:r>
            <a:endParaRPr sz="4000" dirty="0"/>
          </a:p>
        </p:txBody>
      </p:sp>
      <p:sp>
        <p:nvSpPr>
          <p:cNvPr id="271" name="Google Shape;271;p2"/>
          <p:cNvSpPr txBox="1">
            <a:spLocks noGrp="1"/>
          </p:cNvSpPr>
          <p:nvPr>
            <p:ph type="subTitle" idx="1"/>
          </p:nvPr>
        </p:nvSpPr>
        <p:spPr>
          <a:xfrm>
            <a:off x="1524000" y="2997654"/>
            <a:ext cx="9144000" cy="862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fontAlgn="ctr"/>
            <a:r>
              <a:rPr lang="en-US" altLang="ko-KR" sz="1800" dirty="0"/>
              <a:t>faranak1995@gachon.ac.kr</a:t>
            </a:r>
          </a:p>
        </p:txBody>
      </p:sp>
    </p:spTree>
    <p:extLst>
      <p:ext uri="{BB962C8B-B14F-4D97-AF65-F5344CB8AC3E}">
        <p14:creationId xmlns:p14="http://schemas.microsoft.com/office/powerpoint/2010/main" val="39408359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"/>
          <p:cNvSpPr txBox="1">
            <a:spLocks noGrp="1"/>
          </p:cNvSpPr>
          <p:nvPr>
            <p:ph type="ctrTitle"/>
          </p:nvPr>
        </p:nvSpPr>
        <p:spPr>
          <a:xfrm>
            <a:off x="1524000" y="1211140"/>
            <a:ext cx="9144000" cy="158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4000" dirty="0"/>
              <a:t>Thank you</a:t>
            </a:r>
            <a:endParaRPr sz="4000" dirty="0"/>
          </a:p>
        </p:txBody>
      </p:sp>
      <p:sp>
        <p:nvSpPr>
          <p:cNvPr id="271" name="Google Shape;271;p2"/>
          <p:cNvSpPr txBox="1">
            <a:spLocks noGrp="1"/>
          </p:cNvSpPr>
          <p:nvPr>
            <p:ph type="subTitle" idx="1"/>
          </p:nvPr>
        </p:nvSpPr>
        <p:spPr>
          <a:xfrm>
            <a:off x="1524000" y="2997654"/>
            <a:ext cx="9144000" cy="862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fontAlgn="ctr"/>
            <a:r>
              <a:rPr lang="en-US" altLang="ko-KR" sz="1800" dirty="0"/>
              <a:t>faranak1995@gachon.ac.kr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-266700" y="-95250"/>
            <a:ext cx="13563600" cy="76390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34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 txBox="1">
            <a:spLocks noGrp="1"/>
          </p:cNvSpPr>
          <p:nvPr>
            <p:ph type="title"/>
          </p:nvPr>
        </p:nvSpPr>
        <p:spPr>
          <a:xfrm>
            <a:off x="621102" y="365125"/>
            <a:ext cx="11050438" cy="514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Malgun Gothic"/>
              <a:buNone/>
            </a:pPr>
            <a:r>
              <a:rPr lang="en-US" dirty="0"/>
              <a:t>Introduction </a:t>
            </a:r>
            <a:r>
              <a:rPr lang="en-US" sz="2000" dirty="0"/>
              <a:t>- Motivation</a:t>
            </a:r>
            <a:endParaRPr sz="2000" dirty="0"/>
          </a:p>
        </p:txBody>
      </p:sp>
      <p:sp>
        <p:nvSpPr>
          <p:cNvPr id="116" name="Google Shape;116;p2"/>
          <p:cNvSpPr txBox="1"/>
          <p:nvPr/>
        </p:nvSpPr>
        <p:spPr>
          <a:xfrm>
            <a:off x="621102" y="949570"/>
            <a:ext cx="10880204" cy="4932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>
              <a:lnSpc>
                <a:spcPct val="20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ko-KR" sz="1700" dirty="0">
                <a:solidFill>
                  <a:schemeClr val="tx1"/>
                </a:solidFill>
                <a:latin typeface="Malgun Gothic"/>
                <a:ea typeface="Malgun Gothic"/>
                <a:sym typeface="Malgun Gothic"/>
              </a:rPr>
              <a:t>In practical scenarios, due to the high labeling costs and lack of expertise</a:t>
            </a:r>
          </a:p>
          <a:p>
            <a:pPr marL="228600" lvl="0" indent="-228600">
              <a:lnSpc>
                <a:spcPct val="20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ko-KR" sz="1700" dirty="0">
                <a:solidFill>
                  <a:schemeClr val="tx1"/>
                </a:solidFill>
                <a:latin typeface="Malgun Gothic"/>
                <a:ea typeface="Malgun Gothic"/>
                <a:sym typeface="Malgun Gothic"/>
              </a:rPr>
              <a:t>There are always insufficient annotated (or labeled) data on the edge clients resulting poor performance on FL</a:t>
            </a:r>
          </a:p>
          <a:p>
            <a:pPr marL="228600" lvl="0" indent="-228600">
              <a:lnSpc>
                <a:spcPct val="200000"/>
              </a:lnSpc>
              <a:buClr>
                <a:schemeClr val="dk1"/>
              </a:buClr>
              <a:buSzPts val="1800"/>
              <a:buFont typeface="Arial"/>
              <a:buChar char="•"/>
            </a:pPr>
            <a:endParaRPr lang="en-US" altLang="ko-KR" sz="1700" dirty="0">
              <a:solidFill>
                <a:schemeClr val="tx1"/>
              </a:solidFill>
              <a:latin typeface="Malgun Gothic"/>
              <a:ea typeface="Malgun Gothic"/>
              <a:sym typeface="Malgun Gothic"/>
            </a:endParaRPr>
          </a:p>
          <a:p>
            <a:pPr lvl="0">
              <a:lnSpc>
                <a:spcPct val="200000"/>
              </a:lnSpc>
              <a:buClr>
                <a:schemeClr val="dk1"/>
              </a:buClr>
              <a:buSzPts val="1800"/>
            </a:pPr>
            <a:endParaRPr lang="en-US" altLang="ko-KR" sz="1700" dirty="0">
              <a:solidFill>
                <a:schemeClr val="tx1"/>
              </a:solidFill>
              <a:latin typeface="Malgun Gothic"/>
              <a:ea typeface="Malgun Gothic"/>
              <a:sym typeface="Malgun Gothic"/>
            </a:endParaRPr>
          </a:p>
          <a:p>
            <a:pPr marL="228600" lvl="0" indent="-228600">
              <a:lnSpc>
                <a:spcPct val="20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ko-KR" sz="1700" dirty="0">
                <a:solidFill>
                  <a:schemeClr val="tx1"/>
                </a:solidFill>
                <a:latin typeface="Malgun Gothic"/>
                <a:ea typeface="Malgun Gothic"/>
                <a:sym typeface="Malgun Gothic"/>
              </a:rPr>
              <a:t>However, training the large amount of unlabeled non-IID data has high computation and communication cost on clients</a:t>
            </a:r>
          </a:p>
          <a:p>
            <a:pPr marL="228600" lvl="0" indent="-228600">
              <a:lnSpc>
                <a:spcPct val="200000"/>
              </a:lnSpc>
              <a:buClr>
                <a:schemeClr val="dk1"/>
              </a:buClr>
              <a:buSzPts val="1800"/>
              <a:buFont typeface="Arial"/>
              <a:buChar char="•"/>
            </a:pPr>
            <a:endParaRPr lang="en-US" altLang="ko-KR" sz="1700" dirty="0">
              <a:solidFill>
                <a:schemeClr val="tx1"/>
              </a:solidFill>
              <a:latin typeface="Malgun Gothic"/>
              <a:ea typeface="Malgun Gothic"/>
              <a:sym typeface="Malgun Gothic"/>
            </a:endParaRPr>
          </a:p>
        </p:txBody>
      </p:sp>
      <p:sp>
        <p:nvSpPr>
          <p:cNvPr id="117" name="Google Shape;117;p2"/>
          <p:cNvSpPr txBox="1">
            <a:spLocks noGrp="1"/>
          </p:cNvSpPr>
          <p:nvPr>
            <p:ph type="sldNum" idx="12"/>
          </p:nvPr>
        </p:nvSpPr>
        <p:spPr>
          <a:xfrm>
            <a:off x="8928340" y="63563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F90799-3F5D-411D-ADBE-224BB361E059}"/>
              </a:ext>
            </a:extLst>
          </p:cNvPr>
          <p:cNvSpPr/>
          <p:nvPr/>
        </p:nvSpPr>
        <p:spPr>
          <a:xfrm>
            <a:off x="2393832" y="2563124"/>
            <a:ext cx="6822702" cy="558166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pPr lvl="0" algn="ctr">
              <a:lnSpc>
                <a:spcPct val="200000"/>
              </a:lnSpc>
              <a:buClr>
                <a:schemeClr val="dk1"/>
              </a:buClr>
              <a:buSzPts val="1800"/>
            </a:pPr>
            <a:r>
              <a:rPr lang="en-US" altLang="ko-KR" sz="1800" dirty="0">
                <a:solidFill>
                  <a:schemeClr val="tx1"/>
                </a:solidFill>
                <a:latin typeface="Malgun Gothic"/>
                <a:ea typeface="Malgun Gothic"/>
                <a:sym typeface="Malgun Gothic"/>
              </a:rPr>
              <a:t>It motivated to use Federated Semi-Supervised Learning (FSSL)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A5BAA2-93C8-4F90-A379-61DF63D1B709}"/>
              </a:ext>
            </a:extLst>
          </p:cNvPr>
          <p:cNvSpPr/>
          <p:nvPr/>
        </p:nvSpPr>
        <p:spPr>
          <a:xfrm>
            <a:off x="2775269" y="4838434"/>
            <a:ext cx="6279283" cy="558166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pPr lvl="0" algn="ctr">
              <a:lnSpc>
                <a:spcPct val="200000"/>
              </a:lnSpc>
              <a:buClr>
                <a:schemeClr val="dk1"/>
              </a:buClr>
              <a:buSzPts val="1800"/>
            </a:pPr>
            <a:r>
              <a:rPr lang="en-US" altLang="ko-KR" sz="1800" dirty="0">
                <a:solidFill>
                  <a:schemeClr val="tx1"/>
                </a:solidFill>
                <a:latin typeface="Malgun Gothic"/>
                <a:ea typeface="Malgun Gothic"/>
                <a:sym typeface="Malgun Gothic"/>
              </a:rPr>
              <a:t>It motivated to use Personalized Federated Learning (PFL)</a:t>
            </a:r>
          </a:p>
        </p:txBody>
      </p:sp>
    </p:spTree>
    <p:extLst>
      <p:ext uri="{BB962C8B-B14F-4D97-AF65-F5344CB8AC3E}">
        <p14:creationId xmlns:p14="http://schemas.microsoft.com/office/powerpoint/2010/main" val="16389298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 txBox="1">
            <a:spLocks noGrp="1"/>
          </p:cNvSpPr>
          <p:nvPr>
            <p:ph type="title"/>
          </p:nvPr>
        </p:nvSpPr>
        <p:spPr>
          <a:xfrm>
            <a:off x="621102" y="365125"/>
            <a:ext cx="11050438" cy="514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Malgun Gothic"/>
              <a:buNone/>
            </a:pPr>
            <a:r>
              <a:rPr lang="en-US" dirty="0"/>
              <a:t>Introduction </a:t>
            </a:r>
            <a:r>
              <a:rPr lang="en-US" sz="2000" dirty="0"/>
              <a:t>- Motivation</a:t>
            </a:r>
            <a:endParaRPr sz="2000" dirty="0"/>
          </a:p>
        </p:txBody>
      </p:sp>
      <p:sp>
        <p:nvSpPr>
          <p:cNvPr id="116" name="Google Shape;116;p2"/>
          <p:cNvSpPr txBox="1"/>
          <p:nvPr/>
        </p:nvSpPr>
        <p:spPr>
          <a:xfrm>
            <a:off x="621102" y="949570"/>
            <a:ext cx="10880204" cy="4932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>
              <a:lnSpc>
                <a:spcPct val="20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ko-KR" sz="1700" dirty="0">
                <a:solidFill>
                  <a:schemeClr val="tx1"/>
                </a:solidFill>
                <a:latin typeface="Malgun Gothic"/>
                <a:ea typeface="Malgun Gothic"/>
                <a:sym typeface="Malgun Gothic"/>
              </a:rPr>
              <a:t>However, the clients with labeled data still struggle to obtain component personalized models due to insufficient knowledge of local data distribution</a:t>
            </a:r>
          </a:p>
          <a:p>
            <a:pPr marL="228600" lvl="0" indent="-228600">
              <a:lnSpc>
                <a:spcPct val="200000"/>
              </a:lnSpc>
              <a:buClr>
                <a:schemeClr val="dk1"/>
              </a:buClr>
              <a:buSzPts val="1800"/>
              <a:buFont typeface="Arial"/>
              <a:buChar char="•"/>
            </a:pPr>
            <a:endParaRPr lang="en-US" altLang="ko-KR" sz="1700" dirty="0">
              <a:solidFill>
                <a:schemeClr val="tx1"/>
              </a:solidFill>
              <a:latin typeface="Malgun Gothic"/>
              <a:ea typeface="Malgun Gothic"/>
              <a:sym typeface="Malgun Gothic"/>
            </a:endParaRPr>
          </a:p>
        </p:txBody>
      </p:sp>
      <p:sp>
        <p:nvSpPr>
          <p:cNvPr id="117" name="Google Shape;117;p2"/>
          <p:cNvSpPr txBox="1">
            <a:spLocks noGrp="1"/>
          </p:cNvSpPr>
          <p:nvPr>
            <p:ph type="sldNum" idx="12"/>
          </p:nvPr>
        </p:nvSpPr>
        <p:spPr>
          <a:xfrm>
            <a:off x="8928340" y="63563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F90799-3F5D-411D-ADBE-224BB361E059}"/>
              </a:ext>
            </a:extLst>
          </p:cNvPr>
          <p:cNvSpPr/>
          <p:nvPr/>
        </p:nvSpPr>
        <p:spPr>
          <a:xfrm>
            <a:off x="1729694" y="2505957"/>
            <a:ext cx="8833253" cy="1112164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200000"/>
              </a:lnSpc>
              <a:buClr>
                <a:schemeClr val="dk1"/>
              </a:buClr>
              <a:buSzPts val="1800"/>
            </a:pPr>
            <a:r>
              <a:rPr lang="en-US" altLang="ko-KR" sz="1800" dirty="0">
                <a:solidFill>
                  <a:schemeClr val="tx1"/>
                </a:solidFill>
                <a:latin typeface="Malgun Gothic"/>
                <a:ea typeface="Malgun Gothic"/>
                <a:sym typeface="Malgun Gothic"/>
              </a:rPr>
              <a:t>It motivated to focus on the seeking labeling assistance from similar models for better personalization</a:t>
            </a:r>
          </a:p>
        </p:txBody>
      </p:sp>
    </p:spTree>
    <p:extLst>
      <p:ext uri="{BB962C8B-B14F-4D97-AF65-F5344CB8AC3E}">
        <p14:creationId xmlns:p14="http://schemas.microsoft.com/office/powerpoint/2010/main" val="4868709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 txBox="1">
            <a:spLocks noGrp="1"/>
          </p:cNvSpPr>
          <p:nvPr>
            <p:ph type="title"/>
          </p:nvPr>
        </p:nvSpPr>
        <p:spPr>
          <a:xfrm>
            <a:off x="621102" y="365125"/>
            <a:ext cx="11050438" cy="514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dirty="0"/>
              <a:t>Introduction </a:t>
            </a:r>
            <a:r>
              <a:rPr lang="en-US" sz="2000" dirty="0"/>
              <a:t>- </a:t>
            </a:r>
            <a:r>
              <a:rPr lang="en-US" altLang="ko-KR" sz="2000" dirty="0"/>
              <a:t>Problem Statements: Federated Learning (FL)</a:t>
            </a:r>
            <a:endParaRPr sz="2000" dirty="0"/>
          </a:p>
        </p:txBody>
      </p:sp>
      <p:sp>
        <p:nvSpPr>
          <p:cNvPr id="116" name="Google Shape;116;p2"/>
          <p:cNvSpPr txBox="1"/>
          <p:nvPr/>
        </p:nvSpPr>
        <p:spPr>
          <a:xfrm>
            <a:off x="621102" y="1274330"/>
            <a:ext cx="4746426" cy="1331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>
              <a:lnSpc>
                <a:spcPct val="20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500" dirty="0">
                <a:solidFill>
                  <a:schemeClr val="tx1"/>
                </a:solidFill>
                <a:latin typeface="Malgun Gothic"/>
                <a:ea typeface="Malgun Gothic"/>
                <a:sym typeface="Malgun Gothic"/>
              </a:rPr>
              <a:t>Emerging to address the above privacy challenge is FL proposed by Google in 2016.</a:t>
            </a:r>
          </a:p>
          <a:p>
            <a:pPr lvl="0">
              <a:lnSpc>
                <a:spcPct val="200000"/>
              </a:lnSpc>
              <a:buClr>
                <a:schemeClr val="dk1"/>
              </a:buClr>
              <a:buSzPts val="1800"/>
            </a:pPr>
            <a:endParaRPr lang="en-US" sz="1000" dirty="0">
              <a:solidFill>
                <a:schemeClr val="tx1"/>
              </a:solidFill>
              <a:latin typeface="Malgun Gothic"/>
              <a:ea typeface="Malgun Gothic"/>
              <a:sym typeface="Malgun Gothic"/>
            </a:endParaRPr>
          </a:p>
          <a:p>
            <a:pPr marL="228600" lvl="0" indent="-228600">
              <a:lnSpc>
                <a:spcPct val="20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500" b="1" dirty="0">
                <a:solidFill>
                  <a:schemeClr val="tx1"/>
                </a:solidFill>
                <a:latin typeface="Malgun Gothic"/>
                <a:ea typeface="Malgun Gothic"/>
                <a:sym typeface="Malgun Gothic"/>
              </a:rPr>
              <a:t>Federated Learning (FL)</a:t>
            </a:r>
          </a:p>
          <a:p>
            <a:pPr lvl="0">
              <a:lnSpc>
                <a:spcPct val="200000"/>
              </a:lnSpc>
              <a:buClr>
                <a:schemeClr val="dk1"/>
              </a:buClr>
              <a:buSzPts val="1800"/>
            </a:pPr>
            <a:r>
              <a:rPr lang="en-US" altLang="ko-KR" sz="1500" dirty="0">
                <a:solidFill>
                  <a:schemeClr val="tx1"/>
                </a:solidFill>
                <a:latin typeface="Malgun Gothic"/>
                <a:ea typeface="Malgun Gothic"/>
                <a:sym typeface="Malgun Gothic"/>
              </a:rPr>
              <a:t>Including</a:t>
            </a:r>
            <a:r>
              <a:rPr lang="ko-KR" altLang="en-US" sz="1500" dirty="0">
                <a:solidFill>
                  <a:schemeClr val="tx1"/>
                </a:solidFill>
                <a:latin typeface="Malgun Gothic"/>
                <a:ea typeface="Malgun Gothic"/>
                <a:sym typeface="Malgun Gothic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Malgun Gothic"/>
                <a:ea typeface="Malgun Gothic"/>
                <a:sym typeface="Malgun Gothic"/>
              </a:rPr>
              <a:t>3 steps:</a:t>
            </a:r>
          </a:p>
          <a:p>
            <a:pPr marL="285750" lvl="0" indent="-285750">
              <a:lnSpc>
                <a:spcPct val="20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Malgun Gothic"/>
                <a:ea typeface="Malgun Gothic"/>
                <a:sym typeface="Malgun Gothic"/>
              </a:rPr>
              <a:t>Task initialization</a:t>
            </a:r>
          </a:p>
          <a:p>
            <a:pPr marL="285750" lvl="0" indent="-285750">
              <a:lnSpc>
                <a:spcPct val="20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ym typeface="Malgun Gothic"/>
              </a:rPr>
              <a:t>Local model training and update</a:t>
            </a:r>
          </a:p>
          <a:p>
            <a:pPr marL="285750" lvl="0" indent="-285750">
              <a:lnSpc>
                <a:spcPct val="20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ym typeface="Malgun Gothic"/>
              </a:rPr>
              <a:t>Global model aggregation and update</a:t>
            </a:r>
          </a:p>
        </p:txBody>
      </p:sp>
      <p:sp>
        <p:nvSpPr>
          <p:cNvPr id="117" name="Google Shape;117;p2"/>
          <p:cNvSpPr txBox="1">
            <a:spLocks noGrp="1"/>
          </p:cNvSpPr>
          <p:nvPr>
            <p:ph type="sldNum" idx="12"/>
          </p:nvPr>
        </p:nvSpPr>
        <p:spPr>
          <a:xfrm>
            <a:off x="8928340" y="63563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7538DB8-06D5-4AE0-A96A-2902E5F13C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48" b="8026"/>
          <a:stretch/>
        </p:blipFill>
        <p:spPr>
          <a:xfrm>
            <a:off x="5434811" y="1122700"/>
            <a:ext cx="6448740" cy="35850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028036A6-F4B2-420D-9FF9-BDC21696061F}"/>
                  </a:ext>
                </a:extLst>
              </p:cNvPr>
              <p:cNvSpPr/>
              <p:nvPr/>
            </p:nvSpPr>
            <p:spPr>
              <a:xfrm>
                <a:off x="6782212" y="4796700"/>
                <a:ext cx="466025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chemeClr val="tx1"/>
                    </a:solidFill>
                    <a:latin typeface="Malgun Gothic"/>
                    <a:ea typeface="Malgun Gothic"/>
                    <a:sym typeface="Malgun Gothic"/>
                  </a:rPr>
                  <a:t>&lt;General FL training process involving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algun Gothic"/>
                        <a:sym typeface="Malgun Gothic"/>
                      </a:rPr>
                      <m:t>𝑁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  <a:latin typeface="Malgun Gothic"/>
                    <a:ea typeface="Malgun Gothic"/>
                    <a:sym typeface="Malgun Gothic"/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  <a:latin typeface="Malgun Gothic"/>
                    <a:ea typeface="Malgun Gothic"/>
                    <a:sym typeface="Malgun Gothic"/>
                  </a:rPr>
                  <a:t>participants&gt;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028036A6-F4B2-420D-9FF9-BDC2169606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212" y="4796700"/>
                <a:ext cx="4660250" cy="307777"/>
              </a:xfrm>
              <a:prstGeom prst="rect">
                <a:avLst/>
              </a:prstGeom>
              <a:blipFill>
                <a:blip r:embed="rId4"/>
                <a:stretch>
                  <a:fillRect l="-393" t="-6000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18937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 txBox="1">
            <a:spLocks noGrp="1"/>
          </p:cNvSpPr>
          <p:nvPr>
            <p:ph type="title"/>
          </p:nvPr>
        </p:nvSpPr>
        <p:spPr>
          <a:xfrm>
            <a:off x="621102" y="365125"/>
            <a:ext cx="11050438" cy="514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dirty="0"/>
              <a:t>Introduction </a:t>
            </a:r>
            <a:r>
              <a:rPr lang="en-US" sz="2000" dirty="0"/>
              <a:t>– Problem Statements: </a:t>
            </a:r>
            <a:r>
              <a:rPr lang="en-US" altLang="ko-KR" sz="2000" dirty="0"/>
              <a:t>Personalized Federated</a:t>
            </a:r>
            <a:r>
              <a:rPr lang="en-US" sz="2000" dirty="0"/>
              <a:t> Learning (</a:t>
            </a:r>
            <a:r>
              <a:rPr lang="en-US" altLang="ko-KR" sz="2000" dirty="0"/>
              <a:t>PFL</a:t>
            </a:r>
            <a:r>
              <a:rPr lang="en-US" sz="2000" dirty="0"/>
              <a:t>)</a:t>
            </a:r>
            <a:endParaRPr sz="2000" dirty="0"/>
          </a:p>
        </p:txBody>
      </p:sp>
      <p:sp>
        <p:nvSpPr>
          <p:cNvPr id="117" name="Google Shape;117;p2"/>
          <p:cNvSpPr txBox="1">
            <a:spLocks noGrp="1"/>
          </p:cNvSpPr>
          <p:nvPr>
            <p:ph type="sldNum" idx="12"/>
          </p:nvPr>
        </p:nvSpPr>
        <p:spPr>
          <a:xfrm>
            <a:off x="8928340" y="63563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854" y="1293622"/>
            <a:ext cx="9085645" cy="451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982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 txBox="1">
            <a:spLocks noGrp="1"/>
          </p:cNvSpPr>
          <p:nvPr>
            <p:ph type="title"/>
          </p:nvPr>
        </p:nvSpPr>
        <p:spPr>
          <a:xfrm>
            <a:off x="621102" y="365125"/>
            <a:ext cx="11050438" cy="514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dirty="0"/>
              <a:t>Introduction </a:t>
            </a:r>
            <a:r>
              <a:rPr lang="en-US" sz="2000" dirty="0"/>
              <a:t>– Problem Statements: Semi-Supervised Learning (SSL)</a:t>
            </a:r>
            <a:endParaRPr sz="2000" dirty="0"/>
          </a:p>
        </p:txBody>
      </p:sp>
      <p:sp>
        <p:nvSpPr>
          <p:cNvPr id="116" name="Google Shape;116;p2"/>
          <p:cNvSpPr txBox="1"/>
          <p:nvPr/>
        </p:nvSpPr>
        <p:spPr>
          <a:xfrm>
            <a:off x="621100" y="879894"/>
            <a:ext cx="7115051" cy="4889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>
              <a:lnSpc>
                <a:spcPct val="20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</a:rPr>
              <a:t>Semi-Supervised Learning (SSL): To tackle label scarcity by leveraging the unlabeled data</a:t>
            </a:r>
          </a:p>
          <a:p>
            <a:pPr lvl="0">
              <a:lnSpc>
                <a:spcPct val="200000"/>
              </a:lnSpc>
              <a:buClr>
                <a:schemeClr val="dk1"/>
              </a:buClr>
              <a:buSzPts val="1800"/>
            </a:pPr>
            <a:endParaRPr lang="en-US" altLang="ko-KR" sz="1600" dirty="0">
              <a:solidFill>
                <a:schemeClr val="tx1"/>
              </a:solidFill>
              <a:latin typeface="Malgun Gothic"/>
              <a:ea typeface="Malgun Gothic"/>
            </a:endParaRPr>
          </a:p>
          <a:p>
            <a:pPr marL="228600" lvl="0" indent="-228600">
              <a:lnSpc>
                <a:spcPct val="20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</a:rPr>
              <a:t>Two primary categories: </a:t>
            </a:r>
          </a:p>
          <a:p>
            <a:pPr marL="228600" lvl="0" indent="-228600">
              <a:lnSpc>
                <a:spcPct val="200000"/>
              </a:lnSpc>
              <a:buClr>
                <a:schemeClr val="dk1"/>
              </a:buClr>
              <a:buSzPts val="1800"/>
              <a:buFont typeface="Arial"/>
              <a:buChar char="•"/>
            </a:pPr>
            <a:endParaRPr lang="en-US" altLang="ko-KR" sz="1600" dirty="0">
              <a:solidFill>
                <a:schemeClr val="tx1"/>
              </a:solidFill>
              <a:latin typeface="Malgun Gothic"/>
              <a:ea typeface="Malgun Gothic"/>
            </a:endParaRPr>
          </a:p>
          <a:p>
            <a:pPr marL="228600" lvl="0" indent="-228600">
              <a:lnSpc>
                <a:spcPct val="20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Malgun Gothic"/>
                <a:ea typeface="Malgun Gothic"/>
              </a:rPr>
              <a:t> In Pseudo-labeling based algorithms, instead of manually labeling the unlabeled data, we give approximate labels on the basis of the labelled data.</a:t>
            </a:r>
          </a:p>
          <a:p>
            <a:pPr marL="228600" lvl="0" indent="-228600">
              <a:lnSpc>
                <a:spcPct val="200000"/>
              </a:lnSpc>
              <a:buClr>
                <a:schemeClr val="dk1"/>
              </a:buClr>
              <a:buSzPts val="1800"/>
              <a:buFont typeface="Arial"/>
              <a:buChar char="•"/>
            </a:pPr>
            <a:endParaRPr lang="en-US" altLang="ko-KR" sz="1600" dirty="0">
              <a:solidFill>
                <a:schemeClr val="tx1"/>
              </a:solidFill>
              <a:latin typeface="Malgun Gothic"/>
              <a:ea typeface="Malgun Gothic"/>
            </a:endParaRPr>
          </a:p>
          <a:p>
            <a:pPr marL="228600" lvl="0" indent="-228600">
              <a:lnSpc>
                <a:spcPct val="200000"/>
              </a:lnSpc>
              <a:buClr>
                <a:schemeClr val="dk1"/>
              </a:buClr>
              <a:buSzPts val="1800"/>
              <a:buFont typeface="Arial"/>
              <a:buChar char="•"/>
            </a:pPr>
            <a:endParaRPr lang="en-US" altLang="ko-KR" sz="1600" dirty="0">
              <a:solidFill>
                <a:schemeClr val="tx1"/>
              </a:solidFill>
              <a:latin typeface="Malgun Gothic"/>
              <a:ea typeface="Malgun Gothic"/>
            </a:endParaRPr>
          </a:p>
          <a:p>
            <a:pPr marL="228600" lvl="0" indent="-228600">
              <a:lnSpc>
                <a:spcPct val="200000"/>
              </a:lnSpc>
              <a:buClr>
                <a:schemeClr val="dk1"/>
              </a:buClr>
              <a:buSzPts val="1800"/>
              <a:buFont typeface="Arial"/>
              <a:buChar char="•"/>
            </a:pPr>
            <a:endParaRPr lang="en-US" altLang="ko-KR" sz="1600" dirty="0">
              <a:solidFill>
                <a:schemeClr val="tx1"/>
              </a:solidFill>
              <a:latin typeface="Malgun Gothic"/>
              <a:ea typeface="Malgun Gothic"/>
            </a:endParaRPr>
          </a:p>
        </p:txBody>
      </p:sp>
      <p:sp>
        <p:nvSpPr>
          <p:cNvPr id="117" name="Google Shape;117;p2"/>
          <p:cNvSpPr txBox="1">
            <a:spLocks noGrp="1"/>
          </p:cNvSpPr>
          <p:nvPr>
            <p:ph type="sldNum" idx="12"/>
          </p:nvPr>
        </p:nvSpPr>
        <p:spPr>
          <a:xfrm>
            <a:off x="8928340" y="63563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7" name="왼쪽 중괄호 6">
            <a:extLst>
              <a:ext uri="{FF2B5EF4-FFF2-40B4-BE49-F238E27FC236}">
                <a16:creationId xmlns:a16="http://schemas.microsoft.com/office/drawing/2014/main" id="{6A034ADD-9076-4E14-A3D6-B389D9F15B5C}"/>
              </a:ext>
            </a:extLst>
          </p:cNvPr>
          <p:cNvSpPr/>
          <p:nvPr/>
        </p:nvSpPr>
        <p:spPr>
          <a:xfrm>
            <a:off x="3285473" y="1705293"/>
            <a:ext cx="410790" cy="1019783"/>
          </a:xfrm>
          <a:prstGeom prst="lef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424D246-7C69-4F6D-B635-B93889F54B0C}"/>
              </a:ext>
            </a:extLst>
          </p:cNvPr>
          <p:cNvSpPr/>
          <p:nvPr/>
        </p:nvSpPr>
        <p:spPr>
          <a:xfrm>
            <a:off x="3696263" y="1799685"/>
            <a:ext cx="4039888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dirty="0">
                <a:solidFill>
                  <a:schemeClr val="tx1"/>
                </a:solidFill>
                <a:latin typeface="Malgun Gothic"/>
                <a:ea typeface="Malgun Gothic"/>
              </a:rPr>
              <a:t>Consistency regularization based algorithms</a:t>
            </a:r>
          </a:p>
          <a:p>
            <a:endParaRPr lang="en-US" altLang="ko-KR" sz="1500" dirty="0">
              <a:solidFill>
                <a:schemeClr val="tx1"/>
              </a:solidFill>
              <a:latin typeface="Malgun Gothic"/>
              <a:ea typeface="Malgun Gothic"/>
            </a:endParaRPr>
          </a:p>
          <a:p>
            <a:r>
              <a:rPr lang="en-US" altLang="ko-KR" sz="1500" dirty="0"/>
              <a:t>Pseudo-labeling based algorithms</a:t>
            </a:r>
            <a:endParaRPr lang="ko-KR" altLang="en-US" sz="1500" dirty="0"/>
          </a:p>
        </p:txBody>
      </p:sp>
      <p:pic>
        <p:nvPicPr>
          <p:cNvPr id="1026" name="Picture 2" descr="Introduction to Pseudo Labelling">
            <a:extLst>
              <a:ext uri="{FF2B5EF4-FFF2-40B4-BE49-F238E27FC236}">
                <a16:creationId xmlns:a16="http://schemas.microsoft.com/office/drawing/2014/main" id="{EA04142C-CC59-4464-9BDD-56E585675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941" y="802521"/>
            <a:ext cx="3747269" cy="561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7D800EF-8246-486F-8E7F-A8DE43B89188}"/>
              </a:ext>
            </a:extLst>
          </p:cNvPr>
          <p:cNvSpPr/>
          <p:nvPr/>
        </p:nvSpPr>
        <p:spPr>
          <a:xfrm>
            <a:off x="6403723" y="6385022"/>
            <a:ext cx="28087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Malgun Gothic"/>
                <a:ea typeface="Malgun Gothic"/>
                <a:sym typeface="Malgun Gothic"/>
              </a:rPr>
              <a:t>&lt;Pseudo-Labeling SSL Process&gt;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16125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 txBox="1">
            <a:spLocks noGrp="1"/>
          </p:cNvSpPr>
          <p:nvPr>
            <p:ph type="title"/>
          </p:nvPr>
        </p:nvSpPr>
        <p:spPr>
          <a:xfrm>
            <a:off x="621102" y="365125"/>
            <a:ext cx="11050438" cy="514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dirty="0"/>
              <a:t>Introduction </a:t>
            </a:r>
            <a:r>
              <a:rPr lang="en-US" sz="2000" dirty="0"/>
              <a:t>– </a:t>
            </a:r>
            <a:r>
              <a:rPr lang="en-US" altLang="ko-KR" sz="2000" dirty="0"/>
              <a:t>Optimization Variables</a:t>
            </a:r>
            <a:endParaRPr sz="2000" dirty="0"/>
          </a:p>
        </p:txBody>
      </p:sp>
      <p:sp>
        <p:nvSpPr>
          <p:cNvPr id="117" name="Google Shape;117;p2"/>
          <p:cNvSpPr txBox="1">
            <a:spLocks noGrp="1"/>
          </p:cNvSpPr>
          <p:nvPr>
            <p:ph type="sldNum" idx="12"/>
          </p:nvPr>
        </p:nvSpPr>
        <p:spPr>
          <a:xfrm>
            <a:off x="8928340" y="63563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7" name="왼쪽 중괄호 6">
            <a:extLst>
              <a:ext uri="{FF2B5EF4-FFF2-40B4-BE49-F238E27FC236}">
                <a16:creationId xmlns:a16="http://schemas.microsoft.com/office/drawing/2014/main" id="{6A034ADD-9076-4E14-A3D6-B389D9F15B5C}"/>
              </a:ext>
            </a:extLst>
          </p:cNvPr>
          <p:cNvSpPr/>
          <p:nvPr/>
        </p:nvSpPr>
        <p:spPr>
          <a:xfrm>
            <a:off x="842719" y="1291933"/>
            <a:ext cx="410790" cy="1019783"/>
          </a:xfrm>
          <a:prstGeom prst="lef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A424D246-7C69-4F6D-B635-B93889F54B0C}"/>
                  </a:ext>
                </a:extLst>
              </p:cNvPr>
              <p:cNvSpPr/>
              <p:nvPr/>
            </p:nvSpPr>
            <p:spPr>
              <a:xfrm>
                <a:off x="1253509" y="1263258"/>
                <a:ext cx="3695755" cy="10004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sz="1600" dirty="0">
                    <a:solidFill>
                      <a:schemeClr val="tx1"/>
                    </a:solidFill>
                    <a:latin typeface="Malgun Gothic"/>
                    <a:ea typeface="Malgun Gothic"/>
                  </a:rPr>
                  <a:t>The number of model migrations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algun Gothic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algun Gothic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algun Gothic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Malgun Gothic"/>
                    <a:ea typeface="Malgun Gothic"/>
                  </a:rPr>
                  <a:t>)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ko-KR" sz="1600" dirty="0">
                    <a:solidFill>
                      <a:schemeClr val="tx1"/>
                    </a:solidFill>
                    <a:latin typeface="Malgun Gothic"/>
                    <a:ea typeface="Malgun Gothic"/>
                  </a:rPr>
                  <a:t>The confidence threshold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algun Gothic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algun Gothic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algun Gothic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Malgun Gothic"/>
                    <a:ea typeface="Malgun Gothic"/>
                  </a:rPr>
                  <a:t>)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A424D246-7C69-4F6D-B635-B93889F54B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509" y="1263258"/>
                <a:ext cx="3695755" cy="1000402"/>
              </a:xfrm>
              <a:prstGeom prst="rect">
                <a:avLst/>
              </a:prstGeom>
              <a:blipFill>
                <a:blip r:embed="rId3"/>
                <a:stretch>
                  <a:fillRect l="-990" b="-67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37D800EF-8246-486F-8E7F-A8DE43B89188}"/>
                  </a:ext>
                </a:extLst>
              </p:cNvPr>
              <p:cNvSpPr/>
              <p:nvPr/>
            </p:nvSpPr>
            <p:spPr>
              <a:xfrm>
                <a:off x="4107398" y="6002056"/>
                <a:ext cx="79988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Malgun Gothic"/>
                    <a:ea typeface="Malgun Gothic"/>
                    <a:sym typeface="Malgun Gothic"/>
                  </a:rPr>
                  <a:t>&lt;Effect of different numbers of model migrations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algun Gothic"/>
                        <a:sym typeface="Malgun Gothic"/>
                      </a:rPr>
                      <m:t>𝑁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Malgun Gothic"/>
                    <a:ea typeface="Malgun Gothic"/>
                    <a:sym typeface="Malgun Gothic"/>
                  </a:rPr>
                  <a:t> and thresholds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algun Gothic"/>
                        <a:sym typeface="Malgun Gothic"/>
                      </a:rPr>
                      <m:t>𝐶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Malgun Gothic"/>
                    <a:ea typeface="Malgun Gothic"/>
                    <a:sym typeface="Malgun Gothic"/>
                  </a:rPr>
                  <a:t> on the test accuracy.&gt;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37D800EF-8246-486F-8E7F-A8DE43B89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398" y="6002056"/>
                <a:ext cx="7998878" cy="307777"/>
              </a:xfrm>
              <a:prstGeom prst="rect">
                <a:avLst/>
              </a:prstGeom>
              <a:blipFill>
                <a:blip r:embed="rId4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D0319752-96C8-4AD1-9136-A92BF90DCE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6972" y="2647024"/>
            <a:ext cx="7402218" cy="330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7421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5925</TotalTime>
  <Words>1536</Words>
  <Application>Microsoft Office PowerPoint</Application>
  <PresentationFormat>와이드스크린</PresentationFormat>
  <Paragraphs>276</Paragraphs>
  <Slides>37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2" baseType="lpstr">
      <vt:lpstr>Malgun Gothic</vt:lpstr>
      <vt:lpstr>Malgun Gothic</vt:lpstr>
      <vt:lpstr>Arial</vt:lpstr>
      <vt:lpstr>Cambria Math</vt:lpstr>
      <vt:lpstr>Office 테마</vt:lpstr>
      <vt:lpstr>Ferrari: A Personalized Federated Learning Framework for Heterogeneous Edge Clients</vt:lpstr>
      <vt:lpstr>A brief preview on Abstract</vt:lpstr>
      <vt:lpstr>Introduction - Motivation</vt:lpstr>
      <vt:lpstr>Introduction - Motivation</vt:lpstr>
      <vt:lpstr>Introduction - Motivation</vt:lpstr>
      <vt:lpstr>Introduction - Problem Statements: Federated Learning (FL)</vt:lpstr>
      <vt:lpstr>Introduction – Problem Statements: Personalized Federated Learning (PFL)</vt:lpstr>
      <vt:lpstr>Introduction – Problem Statements: Semi-Supervised Learning (SSL)</vt:lpstr>
      <vt:lpstr>Introduction – Optimization Variables</vt:lpstr>
      <vt:lpstr>Introduction – Optimization Variables</vt:lpstr>
      <vt:lpstr>Introduction - Contributions</vt:lpstr>
      <vt:lpstr>System model</vt:lpstr>
      <vt:lpstr>Problem Formulation</vt:lpstr>
      <vt:lpstr>Sequence Diagram</vt:lpstr>
      <vt:lpstr>Data Augmentation Methods: Random Horizontal Flipping &amp; Random Cropping</vt:lpstr>
      <vt:lpstr>Sequence Diagram</vt:lpstr>
      <vt:lpstr>Data Augmentation Method (strong): RandAugment</vt:lpstr>
      <vt:lpstr>Sequence Diagram</vt:lpstr>
      <vt:lpstr>Problem Formulation</vt:lpstr>
      <vt:lpstr>Problem Formulation</vt:lpstr>
      <vt:lpstr>Problem Formulation</vt:lpstr>
      <vt:lpstr>Algorithm</vt:lpstr>
      <vt:lpstr>Performance Evaluation</vt:lpstr>
      <vt:lpstr>Performance Evaluation</vt:lpstr>
      <vt:lpstr>Performance Evaluation</vt:lpstr>
      <vt:lpstr>Performance Evaluation</vt:lpstr>
      <vt:lpstr>Performance Evaluation</vt:lpstr>
      <vt:lpstr>Performance Evaluation</vt:lpstr>
      <vt:lpstr>Performance Evaluation</vt:lpstr>
      <vt:lpstr>Performance Evaluation</vt:lpstr>
      <vt:lpstr>Performance Evaluation</vt:lpstr>
      <vt:lpstr>Performance Evaluation</vt:lpstr>
      <vt:lpstr>Performance Evaluation</vt:lpstr>
      <vt:lpstr>Performance Evaluation</vt:lpstr>
      <vt:lpstr>Conclusions</vt:lpstr>
      <vt:lpstr>Thank you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Frequency in HFL and E-Tree Learning</dc:title>
  <dc:creator>파라낙</dc:creator>
  <cp:lastModifiedBy>faranak solat</cp:lastModifiedBy>
  <cp:revision>1228</cp:revision>
  <dcterms:modified xsi:type="dcterms:W3CDTF">2024-12-20T02:45:53Z</dcterms:modified>
</cp:coreProperties>
</file>